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1"/>
              </a:solidFill>
              <a:prstDash val="dashDot"/>
            </a:ln>
          </a:left>
          <a:right>
            <a:ln w="12700">
              <a:solidFill>
                <a:schemeClr val="accent1"/>
              </a:solidFill>
              <a:prstDash val="dashDot"/>
            </a:ln>
          </a:right>
          <a:top>
            <a:ln w="12700">
              <a:solidFill>
                <a:schemeClr val="accent1"/>
              </a:solidFill>
              <a:prstDash val="dashDot"/>
            </a:ln>
          </a:top>
          <a:bottom>
            <a:ln w="12700">
              <a:solidFill>
                <a:schemeClr val="accent1"/>
              </a:solidFill>
              <a:prstDash val="dashDot"/>
            </a:ln>
          </a:bottom>
          <a:insideH>
            <a:ln w="12700">
              <a:noFill/>
              <a:prstDash val="dashDot"/>
            </a:ln>
          </a:insideH>
          <a:insideV>
            <a:ln w="12700">
              <a:noFill/>
              <a:prstDash val="dashDot"/>
            </a:ln>
          </a:insideV>
        </a:tcBdr>
        <a:fill>
          <a:solidFill>
            <a:schemeClr val="lt1"/>
          </a:solidFill>
        </a:fill>
      </a:tcStyle>
    </a:wholeTbl>
    <a:band1H>
      <a:tcStyle>
        <a:tcBdr>
          <a:top>
            <a:ln w="12700">
              <a:solidFill>
                <a:schemeClr val="accent1"/>
              </a:solidFill>
              <a:prstDash val="dashDot"/>
            </a:ln>
          </a:top>
          <a:bottom>
            <a:ln w="12700">
              <a:solidFill>
                <a:schemeClr val="accent1"/>
              </a:solidFill>
              <a:prstDash val="dashDot"/>
            </a:ln>
          </a:bottom>
        </a:tcBdr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>
          <a:left>
            <a:ln w="12700">
              <a:solidFill>
                <a:schemeClr val="accent1"/>
              </a:solidFill>
              <a:prstDash val="dashDot"/>
            </a:ln>
          </a:left>
          <a:right>
            <a:ln w="12700">
              <a:solidFill>
                <a:schemeClr val="accent1"/>
              </a:solidFill>
              <a:prstDash val="dashDot"/>
            </a:ln>
          </a:right>
        </a:tcBdr>
      </a:tcStyle>
    </a:band1V>
    <a:band2V>
      <a:tcStyle>
        <a:tcBdr>
          <a:left>
            <a:ln w="12700">
              <a:solidFill>
                <a:schemeClr val="accent1"/>
              </a:solidFill>
              <a:prstDash val="dashDot"/>
            </a:ln>
          </a:left>
          <a:right>
            <a:ln w="12700">
              <a:solidFill>
                <a:schemeClr val="accent1"/>
              </a:solidFill>
              <a:prstDash val="dashDot"/>
            </a:ln>
          </a:right>
        </a:tcBdr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1"/>
              </a:solidFill>
              <a:prstDash val="dashDot"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12700">
              <a:solidFill>
                <a:schemeClr val="accent1"/>
              </a:solidFill>
              <a:prstDash val="dashDot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155" d="100"/>
          <a:sy n="155" d="100"/>
        </p:scale>
        <p:origin x="498" y="138"/>
      </p:cViewPr>
      <p:guideLst>
        <p:guide pos="618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chartUserShapes" Target="../drawings/drawing1.xml" /><Relationship Id="rId2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spc="0">
                <a:solidFill>
                  <a:srgbClr val="39505E"/>
                </a:solidFill>
                <a:latin typeface="+mn-lt"/>
                <a:ea typeface="+mn-ea"/>
                <a:cs typeface="+mn-cs"/>
              </a:defRPr>
            </a:pPr>
            <a:r>
              <a:rPr lang="ru-RU" sz="1600" b="0" i="0" u="none">
                <a:solidFill>
                  <a:srgbClr val="39505E"/>
                </a:solidFill>
                <a:latin typeface="Arial"/>
              </a:rPr>
              <a:t>Общее количество объектов без прав в регионе (не ранее учтенные)</a:t>
            </a:r>
            <a:endParaRPr lang="ru-RU" sz="1600" b="0" u="none">
              <a:solidFill>
                <a:srgbClr val="39505E"/>
              </a:solidFill>
              <a:latin typeface="Arial"/>
            </a:endParaRPr>
          </a:p>
        </c:rich>
      </c:tx>
      <c:layout>
        <c:manualLayout>
          <c:xMode val="edge"/>
          <c:yMode val="edge"/>
          <c:x val="0.210290"/>
          <c:y val="0.00690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-0.002530"/>
          <c:y val="0.171900"/>
          <c:w val="1.002520"/>
          <c:h val="0.477250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количество ОН (млн) в регионе 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  <a:miter/>
            </a:ln>
            <a:effectLst/>
          </c:spPr>
          <c:invertIfNegative val="0"/>
          <c:dLbls>
            <c:dLbl>
              <c:idx val="0"/>
              <c:dLblPos val="outEnd"/>
              <c:layout>
                <c:manualLayout>
                  <c:x val="0.011950"/>
                  <c:y val="-0.03816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2 248 785</a:t>
                    </a:r>
                    <a:endParaRPr/>
                  </a:p>
                </c:rich>
              </c:tx>
            </c:dLbl>
            <c:dLbl>
              <c:idx val="1"/>
              <c:dLblPos val="outEnd"/>
              <c:layout>
                <c:manualLayout>
                  <c:x val="0.000810"/>
                  <c:y val="-0.02474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2 212 585</a:t>
                    </a:r>
                    <a:endParaRPr/>
                  </a:p>
                </c:rich>
              </c:tx>
            </c:dLbl>
            <c:dLbl>
              <c:idx val="2"/>
              <c:dLblPos val="outEnd"/>
              <c:layout>
                <c:manualLayout>
                  <c:x val="-0.001700"/>
                  <c:y val="-0.01339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2 173 870</a:t>
                    </a:r>
                    <a:endParaRPr/>
                  </a:p>
                </c:rich>
              </c:tx>
            </c:dLbl>
            <c:dLbl>
              <c:idx val="3"/>
              <c:dLblPos val="outEnd"/>
              <c:layout>
                <c:manualLayout>
                  <c:x val="-0.000730"/>
                  <c:y val="-0.02411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  <a:round/>
                </a:ln>
              </c:spPr>
              <c:tx>
                <c:rich>
                  <a:bodyPr rot="0" spcFirstLastPara="1" vertOverflow="ellipsis" vert="horz" wrap="square" lIns="38090" tIns="19044" rIns="38090" bIns="19044" anchor="ctr" anchorCtr="1">
                    <a:spAutoFit/>
                  </a:bodyPr>
                  <a:lstStyle/>
                  <a:p>
                    <a:pPr>
                      <a:defRPr sz="1200" b="1" i="0" u="none" strike="noStrik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2 125 399</a:t>
                    </a:r>
                    <a:endParaRPr/>
                  </a:p>
                </c:rich>
              </c:tx>
            </c:dLbl>
            <c:dLbl>
              <c:idx val="4"/>
              <c:dLblPos val="outEnd"/>
              <c:layout>
                <c:manualLayout>
                  <c:x val="0.008520"/>
                  <c:y val="-0.02947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  <a:round/>
                </a:ln>
              </c:spPr>
              <c:tx>
                <c:rich>
                  <a:bodyPr rot="0" spcFirstLastPara="1" vertOverflow="ellipsis" vert="horz" wrap="square" lIns="38091" tIns="19044" rIns="38091" bIns="19044" anchor="ctr" anchorCtr="1">
                    <a:spAutoFit/>
                  </a:bodyPr>
                  <a:p>
                    <a:pPr>
                      <a:defRPr sz="1200" b="1" i="0" u="none" strike="noStrik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/>
                      <a:t>2 099 822</a:t>
                    </a:r>
                    <a:endParaRPr/>
                  </a:p>
                </c:rich>
              </c:tx>
              <c:txPr>
                <a:bodyPr rot="0" spcFirstLastPara="1" vertOverflow="ellipsis" vert="horz" wrap="square" lIns="38091" tIns="19044" rIns="38091" bIns="19044" anchor="ctr" anchorCtr="1">
                  <a:spAutoFit/>
                </a:bodyPr>
                <a:lstStyle/>
                <a:p>
                  <a:pPr>
                    <a:defRPr sz="1200" b="1" i="0" u="none" strike="noStrik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Pos val="outEnd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091" tIns="19044" rIns="38091" bIns="19044" anchor="ctr" anchorCtr="1">
                <a:spAutoFit/>
              </a:bodyPr>
              <a:lstStyle/>
              <a:p>
                <a:pPr>
                  <a:defRPr sz="1200" b="1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Лист1!$A$2:$A$6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01.06.2026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">
                  <c:v>2248765</c:v>
                </c:pt>
                <c:pt idx="1" formatCode="#,##0">
                  <c:v>2212587</c:v>
                </c:pt>
                <c:pt idx="2" formatCode="#,##0">
                  <c:v>2173870</c:v>
                </c:pt>
                <c:pt idx="3" formatCode="#,##0">
                  <c:v>2153659</c:v>
                </c:pt>
                <c:pt idx="4" formatCode="General">
                  <c:v>2099822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 xml:space="preserve">ОН без прав в регионе</c:v>
                </c:pt>
              </c:strCache>
            </c:strRef>
          </c:tx>
          <c:spPr bwMode="auto">
            <a:prstGeom prst="rect">
              <a:avLst/>
            </a:prstGeom>
            <a:solidFill>
              <a:srgbClr val="00CC99"/>
            </a:solidFill>
            <a:ln>
              <a:noFill/>
              <a:bevel/>
            </a:ln>
            <a:effectLst/>
          </c:spPr>
          <c:invertIfNegative val="0"/>
          <c:dLbls>
            <c:dLbl>
              <c:idx val="0"/>
              <c:dLblPos val="outEnd"/>
              <c:layout>
                <c:manualLayout>
                  <c:x val="-0.018200"/>
                  <c:y val="-0.14321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/>
                      <a:t>28,6%</a:t>
                    </a:r>
                    <a:endParaRPr lang="en-US"/>
                  </a:p>
                </c:rich>
              </c:tx>
            </c:dLbl>
            <c:dLbl>
              <c:idx val="1"/>
              <c:dLblPos val="outEnd"/>
              <c:layout>
                <c:manualLayout>
                  <c:x val="0.001190"/>
                  <c:y val="-0.14456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22,7%</a:t>
                    </a:r>
                    <a:endParaRPr/>
                  </a:p>
                </c:rich>
              </c:tx>
            </c:dLbl>
            <c:dLbl>
              <c:idx val="2"/>
              <c:dLblPos val="outEnd"/>
              <c:layout>
                <c:manualLayout>
                  <c:x val="-0.005090"/>
                  <c:y val="-0.16096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18,9%</a:t>
                    </a:r>
                    <a:endParaRPr/>
                  </a:p>
                </c:rich>
              </c:tx>
            </c:dLbl>
            <c:dLbl>
              <c:idx val="3"/>
              <c:dLblPos val="outEnd"/>
              <c:layout>
                <c:manualLayout>
                  <c:x val="0.008300"/>
                  <c:y val="-0.16331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14,08%</a:t>
                    </a:r>
                    <a:endParaRPr/>
                  </a:p>
                </c:rich>
              </c:tx>
            </c:dLbl>
            <c:dLbl>
              <c:idx val="4"/>
              <c:dLblPos val="outEnd"/>
              <c:layout>
                <c:manualLayout>
                  <c:x val="-0.002790"/>
                  <c:y val="-0.17419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  <a:round/>
                </a:ln>
              </c:spPr>
              <c:tx>
                <c:rich>
                  <a:bodyPr rot="0" spcFirstLastPara="1" vertOverflow="ellipsis" vert="horz" wrap="square" lIns="38091" tIns="19044" rIns="38091" bIns="19044" anchor="ctr" anchorCtr="1">
                    <a:spAutoFit/>
                  </a:bodyPr>
                  <a:p>
                    <a:pPr>
                      <a:defRPr sz="1400" b="1" i="0" u="none" strike="noStrike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/>
                      <a:t>11,43%</a:t>
                    </a:r>
                    <a:endParaRPr/>
                  </a:p>
                </c:rich>
              </c:tx>
              <c:txPr>
                <a:bodyPr rot="0" spcFirstLastPara="1" vertOverflow="ellipsis" vert="horz" wrap="square" lIns="38091" tIns="19044" rIns="38091" bIns="19044" anchor="ctr" anchorCtr="1">
                  <a:spAutoFit/>
                </a:bodyPr>
                <a:lstStyle/>
                <a:p>
                  <a:pPr>
                    <a:defRPr sz="1400" b="1" i="0" u="none" strike="noStrike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Pos val="outEnd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  <a:round/>
              </a:ln>
              <a:effectLst/>
            </c:spPr>
            <c:txPr>
              <a:bodyPr rot="0" spcFirstLastPara="1" vertOverflow="ellipsis" vert="horz" wrap="square" lIns="38091" tIns="19044" rIns="38091" bIns="19044" anchor="ctr" anchorCtr="1">
                <a:spAutoFit/>
              </a:bodyPr>
              <a:lstStyle/>
              <a:p>
                <a:pPr>
                  <a:defRPr sz="1400" b="1" i="0" u="none" strike="noStrike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Лист1!$A$2:$A$6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01.06.2026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#,##0">
                  <c:v>643393</c:v>
                </c:pt>
                <c:pt idx="1" formatCode="#,##0">
                  <c:v>508499</c:v>
                </c:pt>
                <c:pt idx="2" formatCode="#,##0">
                  <c:v>411051</c:v>
                </c:pt>
                <c:pt idx="3" formatCode="#,##0">
                  <c:v>390000</c:v>
                </c:pt>
                <c:pt idx="4" formatCode="General">
                  <c:v>258655</c:v>
                </c:pt>
              </c:numCache>
            </c:numRef>
          </c:val>
        </c:ser>
        <c:dLbls>
          <c:dLblPos val="outEnd"/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219"/>
        <c:overlap val="-19"/>
        <c:axId val="2140842443"/>
        <c:axId val="2140842444"/>
      </c:barChart>
      <c:catAx>
        <c:axId val="21408424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rgbClr val="39505E"/>
                </a:solidFill>
                <a:latin typeface="Arial"/>
                <a:ea typeface="DejaVu Sans"/>
                <a:cs typeface="DejaVu Sans"/>
              </a:defRPr>
            </a:pPr>
            <a:endParaRPr lang="ru-RU"/>
          </a:p>
        </c:txPr>
        <c:crossAx val="2140842444"/>
        <c:crosses val="autoZero"/>
        <c:auto val="1"/>
        <c:lblAlgn val="ctr"/>
        <c:lblOffset val="100"/>
        <c:noMultiLvlLbl val="0"/>
      </c:catAx>
      <c:valAx>
        <c:axId val="2140842444"/>
        <c:scaling>
          <c:orientation val="minMax"/>
        </c:scaling>
        <c:delete val="1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140842443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240"/>
          <c:y val="0.731240"/>
          <c:w val="0.826260"/>
          <c:h val="0.112540"/>
        </c:manualLayout>
      </c:layout>
      <c:overlay val="0"/>
      <c:spPr bwMode="auto">
        <a:prstGeom prst="rect">
          <a:avLst/>
        </a:prstGeom>
        <a:noFill/>
        <a:ln>
          <a:noFill/>
          <a:round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rgbClr val="39505E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705340" y="1567913"/>
      <a:ext cx="10868749" cy="3013608"/>
    </a:xfrm>
    <a:prstGeom prst="rect">
      <a:avLst/>
    </a:prstGeom>
    <a:noFill/>
    <a:ln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00"/>
          <c:y val="0.069130"/>
          <c:w val="0.875190"/>
          <c:h val="0.816670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апрель 2025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 bwMode="auto">
              <a:prstGeom prst="rect">
                <a:avLst/>
              </a:prstGeom>
              <a:solidFill>
                <a:srgbClr val="007AFF"/>
              </a:solidFill>
            </c:spPr>
          </c:dPt>
          <c:dPt>
            <c:idx val="1"/>
            <c:invertIfNegative val="1"/>
            <c:bubble3D val="0"/>
            <c:spPr bwMode="auto">
              <a:prstGeom prst="rect">
                <a:avLst/>
              </a:prstGeom>
              <a:solidFill>
                <a:srgbClr val="007AFF"/>
              </a:solidFill>
            </c:spPr>
          </c:dPt>
          <c:dLbls>
            <c:dLbl>
              <c:idx val="0"/>
              <c:dLblPos val="outEnd"/>
              <c:layout>
                <c:manualLayout>
                  <c:x val="0.004710"/>
                  <c:y val="-0.00237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  <a:bevel/>
                </a:ln>
              </c:spPr>
              <c:txPr>
                <a:bodyPr/>
                <a:p>
                  <a:pPr>
                    <a:defRPr sz="1000"/>
                  </a:pPr>
                  <a:endParaRPr/>
                </a:p>
              </c:txPr>
            </c:dLbl>
            <c:dLblPos val="outEnd"/>
            <c:delete val="0"/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bevel/>
              </a:ln>
              <a:effectLst/>
            </c:spPr>
            <c:txPr>
              <a:bodyPr/>
              <a:p>
                <a:pPr>
                  <a:defRPr sz="1000"/>
                </a:pPr>
                <a:endParaRPr/>
              </a:p>
            </c:txPr>
          </c:dLbls>
          <c:cat>
            <c:strRef>
              <c:f>Лист1!$A$2:$A$3</c:f>
              <c:strCache>
                <c:ptCount val="2"/>
                <c:pt idx="0">
                  <c:v xml:space="preserve">жилые и нежилые помещения без прав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6547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 xml:space="preserve">июнь 2026</c:v>
                </c:pt>
              </c:strCache>
            </c:strRef>
          </c:tx>
          <c:spPr bwMode="auto">
            <a:prstGeom prst="rect">
              <a:avLst/>
            </a:prstGeom>
            <a:solidFill>
              <a:srgbClr val="03F3B7"/>
            </a:solidFill>
            <a:ln>
              <a:solidFill>
                <a:srgbClr val="03F3B7"/>
              </a:solidFill>
              <a:round/>
            </a:ln>
          </c:spPr>
          <c:invertIfNegative val="1"/>
          <c:dLbls>
            <c:dLblPos val="outEnd"/>
            <c:delete val="0"/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round/>
              </a:ln>
              <a:effectLst/>
            </c:spPr>
            <c:txPr>
              <a:bodyPr/>
              <a:p>
                <a:pPr>
                  <a:defRPr sz="1000"/>
                </a:pPr>
                <a:endParaRPr/>
              </a:p>
            </c:txPr>
          </c:dLbls>
          <c:cat>
            <c:strRef>
              <c:f>Лист1!$A$2:$A$3</c:f>
              <c:strCache>
                <c:ptCount val="2"/>
                <c:pt idx="0">
                  <c:v xml:space="preserve">жилые и нежилые помещения без прав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1393</c:v>
                </c:pt>
              </c:numCache>
            </c:numRef>
          </c:val>
        </c:ser>
        <c:dLbls>
          <c:dLblPos val="outEnd"/>
          <c:separator xml:space="preserve"> </c:separator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50"/>
        <c:axId val="2140842439"/>
        <c:axId val="2140842440"/>
      </c:barChart>
      <c:catAx>
        <c:axId val="2140842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p>
            <a:pPr>
              <a:defRPr sz="1100"/>
            </a:pPr>
            <a:endParaRPr/>
          </a:p>
        </c:txPr>
        <c:crossAx val="2140842440"/>
        <c:crosses val="autoZero"/>
        <c:auto val="1"/>
        <c:lblAlgn val="ctr"/>
        <c:lblOffset val="100"/>
        <c:tickMarkSkip val="1"/>
        <c:noMultiLvlLbl val="0"/>
      </c:catAx>
      <c:valAx>
        <c:axId val="21408424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2140842439"/>
        <c:crosses val="autoZero"/>
        <c:crossBetween val="between"/>
      </c:valAx>
    </c:plotArea>
    <c:legend>
      <c:legendPos val="l"/>
      <c:layout>
        <c:manualLayout>
          <c:x val="0.351670"/>
          <c:y val="-0.109190"/>
        </c:manualLayout>
      </c:layout>
      <c:overlay val="0"/>
      <c:txPr>
        <a:bodyPr/>
        <a:p>
          <a:pPr>
            <a:defRPr sz="1000"/>
          </a:pPr>
          <a:endParaRPr/>
        </a:p>
      </c:txPr>
    </c:legend>
    <c:plotVisOnly val="1"/>
    <c:dispBlanksAs val="gap"/>
    <c:showDLblsOverMax val="0"/>
  </c:chart>
  <c:spPr bwMode="auto">
    <a:xfrm>
      <a:off x="226107" y="2978896"/>
      <a:ext cx="3957058" cy="2971697"/>
    </a:xfrm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4460"/>
          <c:y val="0.100550"/>
          <c:w val="0.875190"/>
          <c:h val="0.816670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апрель 2025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 bwMode="auto">
              <a:prstGeom prst="rect">
                <a:avLst/>
              </a:prstGeom>
              <a:solidFill>
                <a:srgbClr val="007AFF"/>
              </a:solidFill>
            </c:spPr>
          </c:dPt>
          <c:dPt>
            <c:idx val="1"/>
            <c:invertIfNegative val="1"/>
            <c:bubble3D val="0"/>
            <c:spPr bwMode="auto">
              <a:prstGeom prst="rect">
                <a:avLst/>
              </a:prstGeom>
              <a:solidFill>
                <a:srgbClr val="007AFF"/>
              </a:solidFill>
            </c:spPr>
          </c:dPt>
          <c:dLbls>
            <c:dLbl>
              <c:idx val="0"/>
              <c:dLblPos val="outEnd"/>
              <c:layout>
                <c:manualLayout>
                  <c:x val="0.004710"/>
                  <c:y val="-0.00237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  <a:bevel/>
                </a:ln>
              </c:spPr>
              <c:txPr>
                <a:bodyPr/>
                <a:p>
                  <a:pPr>
                    <a:defRPr sz="1000"/>
                  </a:pPr>
                  <a:endParaRPr/>
                </a:p>
              </c:txPr>
            </c:dLbl>
            <c:dLblPos val="outEnd"/>
            <c:delete val="0"/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bevel/>
              </a:ln>
              <a:effectLst/>
            </c:spPr>
            <c:txPr>
              <a:bodyPr/>
              <a:p>
                <a:pPr>
                  <a:defRPr sz="1000"/>
                </a:pPr>
                <a:endParaRPr/>
              </a:p>
            </c:txPr>
          </c:dLbls>
          <c:cat>
            <c:strRef>
              <c:f>Лист1!$A$2:$A$3</c:f>
              <c:strCache>
                <c:ptCount val="2"/>
                <c:pt idx="0">
                  <c:v xml:space="preserve">нежилые помещения в МКД, относящиемя к общему имуществу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7248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 xml:space="preserve">июнь 2026</c:v>
                </c:pt>
              </c:strCache>
            </c:strRef>
          </c:tx>
          <c:spPr bwMode="auto">
            <a:prstGeom prst="rect">
              <a:avLst/>
            </a:prstGeom>
            <a:solidFill>
              <a:srgbClr val="03F3B7"/>
            </a:solidFill>
            <a:ln>
              <a:solidFill>
                <a:srgbClr val="03F3B7"/>
              </a:solidFill>
              <a:round/>
            </a:ln>
          </c:spPr>
          <c:invertIfNegative val="1"/>
          <c:dLbls>
            <c:dLblPos val="outEnd"/>
            <c:delete val="0"/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round/>
              </a:ln>
              <a:effectLst/>
            </c:spPr>
            <c:txPr>
              <a:bodyPr/>
              <a:p>
                <a:pPr>
                  <a:defRPr sz="1000"/>
                </a:pPr>
                <a:endParaRPr/>
              </a:p>
            </c:txPr>
          </c:dLbls>
          <c:cat>
            <c:strRef>
              <c:f>Лист1!$A$2:$A$3</c:f>
              <c:strCache>
                <c:ptCount val="2"/>
                <c:pt idx="0">
                  <c:v xml:space="preserve">нежилые помещения в МКД, относящиемя к общему имуществу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1003</c:v>
                </c:pt>
              </c:numCache>
            </c:numRef>
          </c:val>
        </c:ser>
        <c:dLbls>
          <c:dLblPos val="outEnd"/>
          <c:separator xml:space="preserve"> </c:separator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50"/>
        <c:axId val="2140842441"/>
        <c:axId val="2140842442"/>
      </c:barChart>
      <c:catAx>
        <c:axId val="214084244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p>
            <a:pPr>
              <a:defRPr sz="1100"/>
            </a:pPr>
            <a:endParaRPr/>
          </a:p>
        </c:txPr>
        <c:crossAx val="2140842442"/>
        <c:crosses val="autoZero"/>
        <c:auto val="1"/>
        <c:lblAlgn val="ctr"/>
        <c:lblOffset val="100"/>
        <c:tickMarkSkip val="1"/>
        <c:noMultiLvlLbl val="0"/>
      </c:catAx>
      <c:valAx>
        <c:axId val="214084244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2140842441"/>
        <c:crosses val="autoZero"/>
        <c:crossBetween val="between"/>
      </c:valAx>
    </c:plotArea>
    <c:legend>
      <c:legendPos val="l"/>
      <c:layout>
        <c:manualLayout>
          <c:x val="0.493260"/>
          <c:y val="0.183050"/>
        </c:manualLayout>
      </c:layout>
      <c:overlay val="0"/>
      <c:txPr>
        <a:bodyPr/>
        <a:p>
          <a:pPr>
            <a:defRPr sz="1000"/>
          </a:pPr>
          <a:endParaRPr/>
        </a:p>
      </c:txPr>
    </c:legend>
    <c:plotVisOnly val="1"/>
    <c:dispBlanksAs val="gap"/>
    <c:showDLblsOverMax val="0"/>
  </c:chart>
  <c:spPr bwMode="auto">
    <a:xfrm>
      <a:off x="7910124" y="2978896"/>
      <a:ext cx="3957057" cy="2971696"/>
    </a:xfrm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drawings/_rels/.rels><?xml version="1.0" encoding="UTF-8" standalone="yes"?><Relationships xmlns="http://schemas.openxmlformats.org/package/2006/relationships"></Relationships>
</file>

<file path=ppt/drawings/drawing1.xml><?xml version="1.0" encoding="utf-8"?>
<c:userShapes xmlns:c="http://schemas.openxmlformats.org/drawingml/2006/chart" xmlns:cdr="http://schemas.openxmlformats.org/drawingml/2006/chartDrawing" xmlns:a="http://schemas.openxmlformats.org/drawingml/2006/main" xmlns:r="http://schemas.openxmlformats.org/officeDocument/2006/relationships">
  <cdr:relSizeAnchor>
    <cdr:from>
      <cdr:x>0.19916</cdr:x>
      <cdr:y>0.46736</cdr:y>
    </cdr:from>
    <cdr:to>
      <cdr:x>0.33584000000000003</cdr:x>
      <cdr:y>0.53864000000000001</cdr:y>
    </cdr:to>
    <cdr:sp>
      <cdr:nvSpPr>
        <cdr:cNvPr id="1631631394" name="TextBox 1"/>
        <cdr:cNvSpPr txBox="1"/>
      </cdr:nvSpPr>
      <cdr:spPr bwMode="auto">
        <a:xfrm>
          <a:off x="900360" y="1612737"/>
          <a:ext cx="617850" cy="245961"/>
        </a:xfrm>
        <a:prstGeom prst="rect">
          <a:avLst/>
        </a:prstGeom>
      </cdr:spPr>
      <cdr:txBody>
        <a:bodyPr vertOverflow="clip" wrap="none" rtlCol="0"/>
        <a:lstStyle/>
        <a:p>
          <a:pPr>
            <a:defRPr/>
          </a:pPr>
          <a:endParaRPr lang="ru-RU" sz="1100"/>
        </a:p>
      </cdr:txBody>
    </cdr:sp>
  </cdr:relSizeAnchor>
  <cdr:relSizeAnchor>
    <cdr:from>
      <cdr:x>0.077929999999999999</cdr:x>
      <cdr:y>0.43683</cdr:y>
    </cdr:from>
    <cdr:to>
      <cdr:x>0.24956999999999999</cdr:x>
      <cdr:y>0.51068999999999998</cdr:y>
    </cdr:to>
    <cdr:sp>
      <cdr:nvSpPr>
        <cdr:cNvPr id="1570710784" name="TextBox 2"/>
        <cdr:cNvSpPr txBox="1"/>
      </cdr:nvSpPr>
      <cdr:spPr bwMode="auto">
        <a:xfrm>
          <a:off x="346947" y="1507367"/>
          <a:ext cx="764037" cy="254862"/>
        </a:xfrm>
        <a:prstGeom prst="rect">
          <a:avLst/>
        </a:prstGeom>
      </cdr:spPr>
      <cdr:txBody>
        <a:bodyPr vertOverflow="clip" wrap="none" rtlCol="0"/>
        <a:lstStyle/>
        <a:p>
          <a:pPr>
            <a:defRPr/>
          </a:pPr>
          <a:r>
            <a:rPr lang="ru-RU" sz="1200" b="1">
              <a:solidFill>
                <a:schemeClr val="accent3"/>
              </a:solidFill>
            </a:rPr>
            <a:t>643 393</a:t>
          </a:r>
          <a:endParaRPr/>
        </a:p>
      </cdr:txBody>
    </cdr:sp>
  </cdr:relSizeAnchor>
</c:userShap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media3.svg"/><Relationship Id="rId5" Type="http://schemas.openxmlformats.org/officeDocument/2006/relationships/image" Target="../media/image5.png"/><Relationship Id="rId6" Type="http://schemas.openxmlformats.org/officeDocument/2006/relationships/image" Target="../media/media4.svg"/><Relationship Id="rId7" Type="http://schemas.openxmlformats.org/officeDocument/2006/relationships/image" Target="../media/image6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media3.svg"/><Relationship Id="rId5" Type="http://schemas.openxmlformats.org/officeDocument/2006/relationships/image" Target="../media/image7.png"/><Relationship Id="rId6" Type="http://schemas.openxmlformats.org/officeDocument/2006/relationships/image" Target="../media/image8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media5.sv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media6.sv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Custom Layout">
    <p:bg>
      <p:bgPr shadeToTitle="0">
        <a:gradFill>
          <a:gsLst>
            <a:gs pos="0">
              <a:srgbClr val="007AFF"/>
            </a:gs>
            <a:gs pos="100000">
              <a:srgbClr val="66BAFF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6382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12"/>
          <p:cNvPicPr>
            <a:picLocks noChangeAspect="1"/>
          </p:cNvPicPr>
          <p:nvPr userDrawn="1"/>
        </p:nvPicPr>
        <p:blipFill>
          <a:blip r:embed="rId2"/>
          <a:srcRect l="0" t="-62" r="3286" b="1"/>
          <a:stretch/>
        </p:blipFill>
        <p:spPr bwMode="auto">
          <a:xfrm>
            <a:off x="635917" y="0"/>
            <a:ext cx="11556081" cy="6858000"/>
          </a:xfrm>
          <a:prstGeom prst="rect">
            <a:avLst/>
          </a:prstGeom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387390" y="202345"/>
            <a:ext cx="2498382" cy="914352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6910728" y="1062379"/>
            <a:ext cx="4848651" cy="4848651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  <p:pic>
        <p:nvPicPr>
          <p:cNvPr id="299989165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Title 1"/>
          <p:cNvSpPr txBox="1"/>
          <p:nvPr/>
        </p:nvSpPr>
        <p:spPr bwMode="auto">
          <a:xfrm>
            <a:off x="370390" y="2029680"/>
            <a:ext cx="6202362" cy="1673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3750" b="1">
                <a:solidFill>
                  <a:schemeClr val="bg2"/>
                </a:solidFill>
              </a:rPr>
              <a:t>Спасибо за внимание!</a:t>
            </a:r>
            <a:endParaRPr lang="ru-RU" sz="3750" b="1">
              <a:solidFill>
                <a:schemeClr val="bg2"/>
              </a:solidFill>
            </a:endParaRPr>
          </a:p>
        </p:txBody>
      </p:sp>
      <p:pic>
        <p:nvPicPr>
          <p:cNvPr id="169557477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0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Custom Layout">
    <p:bg>
      <p:bgPr shadeToTitle="0">
        <a:gradFill>
          <a:gsLst>
            <a:gs pos="0">
              <a:srgbClr val="007AFF"/>
            </a:gs>
            <a:gs pos="100000">
              <a:srgbClr val="66BAFF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/>
        </p:nvSpPr>
        <p:spPr bwMode="auto">
          <a:xfrm>
            <a:off x="0" y="1949756"/>
            <a:ext cx="12191999" cy="3079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95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0"/>
            <a:ext cx="16382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12"/>
          <p:cNvPicPr>
            <a:picLocks noChangeAspect="1"/>
          </p:cNvPicPr>
          <p:nvPr/>
        </p:nvPicPr>
        <p:blipFill>
          <a:blip r:embed="rId2"/>
          <a:srcRect l="0" t="-62" r="3286" b="1"/>
          <a:stretch/>
        </p:blipFill>
        <p:spPr bwMode="auto">
          <a:xfrm>
            <a:off x="635917" y="0"/>
            <a:ext cx="11556081" cy="6858000"/>
          </a:xfrm>
          <a:prstGeom prst="rect">
            <a:avLst/>
          </a:prstGeom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387390" y="202345"/>
            <a:ext cx="2498382" cy="914352"/>
          </a:xfrm>
          <a:prstGeom prst="rect">
            <a:avLst/>
          </a:prstGeom>
        </p:spPr>
      </p:pic>
      <p:pic>
        <p:nvPicPr>
          <p:cNvPr id="10" name="Graphic 8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6910728" y="1062379"/>
            <a:ext cx="4848651" cy="4848651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  <p:pic>
        <p:nvPicPr>
          <p:cNvPr id="780059564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0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Custom Layout">
    <p:bg>
      <p:bgPr shadeToTitle="0">
        <a:gradFill>
          <a:gsLst>
            <a:gs pos="0">
              <a:srgbClr val="007AFF"/>
            </a:gs>
            <a:gs pos="100000">
              <a:srgbClr val="66BAFF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/>
        </p:nvSpPr>
        <p:spPr bwMode="auto">
          <a:xfrm>
            <a:off x="0" y="1949756"/>
            <a:ext cx="12191999" cy="3079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95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0"/>
            <a:ext cx="16382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12"/>
          <p:cNvPicPr>
            <a:picLocks noChangeAspect="1"/>
          </p:cNvPicPr>
          <p:nvPr/>
        </p:nvPicPr>
        <p:blipFill>
          <a:blip r:embed="rId2"/>
          <a:srcRect l="0" t="-62" r="3286" b="1"/>
          <a:stretch/>
        </p:blipFill>
        <p:spPr bwMode="auto">
          <a:xfrm>
            <a:off x="635917" y="0"/>
            <a:ext cx="11556081" cy="6858000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910728" y="1062379"/>
            <a:ext cx="4848651" cy="4848651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  <p:pic>
        <p:nvPicPr>
          <p:cNvPr id="176532001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Текст">
    <p:bg>
      <p:bgPr shadeToTitle="0">
        <a:gradFill>
          <a:gsLst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tx1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2"/>
            <a:ext cx="12191999" cy="8254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228375" y="200442"/>
            <a:ext cx="429075" cy="4328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0" y="1"/>
            <a:ext cx="12191999" cy="8254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4" y="4"/>
            <a:ext cx="10534650" cy="838197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>
          <a:blip r:embed="rId4"/>
          <a:srcRect l="0" t="0" r="0" b="18390"/>
          <a:stretch/>
        </p:blipFill>
        <p:spPr bwMode="auto">
          <a:xfrm>
            <a:off x="175390" y="143258"/>
            <a:ext cx="611246" cy="551686"/>
          </a:xfrm>
          <a:prstGeom prst="rect">
            <a:avLst/>
          </a:prstGeom>
        </p:spPr>
      </p:pic>
      <p:pic>
        <p:nvPicPr>
          <p:cNvPr id="11" name="Рисунок 12"/>
          <p:cNvPicPr>
            <a:picLocks noChangeAspect="1"/>
          </p:cNvPicPr>
          <p:nvPr/>
        </p:nvPicPr>
        <p:blipFill>
          <a:blip r:embed="rId5"/>
          <a:srcRect l="0" t="-62" r="17001" b="1"/>
          <a:stretch/>
        </p:blipFill>
        <p:spPr bwMode="auto">
          <a:xfrm>
            <a:off x="3456320" y="806600"/>
            <a:ext cx="8735680" cy="6040865"/>
          </a:xfrm>
          <a:prstGeom prst="rect">
            <a:avLst/>
          </a:prstGeom>
        </p:spPr>
      </p:pic>
      <p:pic>
        <p:nvPicPr>
          <p:cNvPr id="14" name="Рисунок 12"/>
          <p:cNvPicPr>
            <a:picLocks noChangeAspect="1"/>
          </p:cNvPicPr>
          <p:nvPr/>
        </p:nvPicPr>
        <p:blipFill>
          <a:blip r:embed="rId5"/>
          <a:srcRect l="0" t="-62" r="17001" b="1"/>
          <a:stretch/>
        </p:blipFill>
        <p:spPr bwMode="auto">
          <a:xfrm flipH="1">
            <a:off x="-1" y="838200"/>
            <a:ext cx="8735682" cy="6040865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8" y="6492871"/>
            <a:ext cx="2743200" cy="365124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DBE21CA-A3FE-4309-958A-99CD0056368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Текст">
    <p:bg>
      <p:bgPr shadeToTitle="0">
        <a:gradFill>
          <a:gsLst>
            <a:gs pos="2000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2"/>
          <p:cNvPicPr>
            <a:picLocks noChangeAspect="1"/>
          </p:cNvPicPr>
          <p:nvPr/>
        </p:nvPicPr>
        <p:blipFill>
          <a:blip r:embed="rId2"/>
          <a:srcRect l="0" t="-62" r="17001" b="1"/>
          <a:stretch/>
        </p:blipFill>
        <p:spPr bwMode="auto">
          <a:xfrm>
            <a:off x="3456320" y="806600"/>
            <a:ext cx="8735680" cy="60408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2"/>
            <a:ext cx="12191999" cy="8254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8375" y="200442"/>
            <a:ext cx="429075" cy="4328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0" y="1"/>
            <a:ext cx="12191999" cy="8254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4" y="4"/>
            <a:ext cx="10534650" cy="838197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>
          <a:blip r:embed="rId4"/>
          <a:srcRect l="0" t="0" r="0" b="18390"/>
          <a:stretch/>
        </p:blipFill>
        <p:spPr bwMode="auto">
          <a:xfrm>
            <a:off x="175390" y="143258"/>
            <a:ext cx="611246" cy="551686"/>
          </a:xfrm>
          <a:prstGeom prst="rect">
            <a:avLst/>
          </a:prstGeom>
        </p:spPr>
      </p:pic>
      <p:pic>
        <p:nvPicPr>
          <p:cNvPr id="14" name="Рисунок 12"/>
          <p:cNvPicPr>
            <a:picLocks noChangeAspect="1"/>
          </p:cNvPicPr>
          <p:nvPr/>
        </p:nvPicPr>
        <p:blipFill>
          <a:blip r:embed="rId2"/>
          <a:srcRect l="0" t="-62" r="17001" b="1"/>
          <a:stretch/>
        </p:blipFill>
        <p:spPr bwMode="auto">
          <a:xfrm flipH="1">
            <a:off x="-1" y="838200"/>
            <a:ext cx="8735682" cy="6040865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8" y="6492871"/>
            <a:ext cx="2743200" cy="365124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DBE21CA-A3FE-4309-958A-99CD0056368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/>
        </p:nvPicPr>
        <p:blipFill>
          <a:blip r:embed="rId2">
            <a:lum bright="13000" contrast="1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15688" b="0"/>
          <a:stretch/>
        </p:blipFill>
        <p:spPr bwMode="auto">
          <a:xfrm>
            <a:off x="0" y="6089268"/>
            <a:ext cx="12192000" cy="768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0" t="0" r="24893" b="82953"/>
          <a:stretch/>
        </p:blipFill>
        <p:spPr bwMode="auto">
          <a:xfrm>
            <a:off x="4408527" y="5844687"/>
            <a:ext cx="7783471" cy="1013308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8" y="6492871"/>
            <a:ext cx="2743200" cy="365124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DBE21CA-A3FE-4309-958A-99CD00563680}" type="slidenum">
              <a:rPr lang="ru-RU"/>
              <a:t/>
            </a:fld>
            <a:endParaRPr lang="ru-RU"/>
          </a:p>
        </p:txBody>
      </p:sp>
      <p:sp>
        <p:nvSpPr>
          <p:cNvPr id="14" name="Rectangle 13"/>
          <p:cNvSpPr/>
          <p:nvPr/>
        </p:nvSpPr>
        <p:spPr bwMode="auto">
          <a:xfrm>
            <a:off x="0" y="2"/>
            <a:ext cx="12191999" cy="8254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4" y="4"/>
            <a:ext cx="10534650" cy="838197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l="32345" t="0" r="0" b="88978"/>
          <a:stretch/>
        </p:blipFill>
        <p:spPr bwMode="auto">
          <a:xfrm>
            <a:off x="0" y="6219828"/>
            <a:ext cx="7011050" cy="655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/>
          <a:srcRect l="0" t="6941" r="0" b="23349"/>
          <a:stretch/>
        </p:blipFill>
        <p:spPr bwMode="auto">
          <a:xfrm>
            <a:off x="73695" y="94050"/>
            <a:ext cx="814633" cy="637402"/>
          </a:xfrm>
          <a:prstGeom prst="rect">
            <a:avLst/>
          </a:prstGeom>
        </p:spPr>
      </p:pic>
      <p:pic>
        <p:nvPicPr>
          <p:cNvPr id="794553193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0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8" y="6492870"/>
            <a:ext cx="2743200" cy="365124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BE21CA-A3FE-4309-958A-99CD00563680}" type="slidenum">
              <a:rPr lang="ru-RU"/>
              <a:t/>
            </a:fld>
            <a:endParaRPr lang="ru-RU"/>
          </a:p>
        </p:txBody>
      </p:sp>
      <p:sp>
        <p:nvSpPr>
          <p:cNvPr id="14" name="Rectangle 13"/>
          <p:cNvSpPr/>
          <p:nvPr/>
        </p:nvSpPr>
        <p:spPr bwMode="auto">
          <a:xfrm>
            <a:off x="0" y="2"/>
            <a:ext cx="12191999" cy="8254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4" y="4"/>
            <a:ext cx="10534650" cy="838197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rcRect l="0" t="6941" r="0" b="23349"/>
          <a:stretch/>
        </p:blipFill>
        <p:spPr bwMode="auto">
          <a:xfrm>
            <a:off x="73695" y="94050"/>
            <a:ext cx="814633" cy="637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5_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8743948" y="6334128"/>
            <a:ext cx="2743200" cy="365124"/>
          </a:xfrm>
        </p:spPr>
        <p:txBody>
          <a:bodyPr/>
          <a:lstStyle>
            <a:lvl1pPr>
              <a:defRPr sz="14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5ACA335-37F7-42C7-872A-92C3D7072F89}" type="slidenum">
              <a:rPr lang="ru-RU"/>
              <a:t/>
            </a:fld>
            <a:endParaRPr lang="ru-RU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9"/>
            <a:ext cx="12191999" cy="8254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>
              <a:defRPr/>
            </a:pPr>
            <a:endParaRPr lang="ru-RU" sz="125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4" y="14"/>
            <a:ext cx="10534650" cy="838197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endParaRPr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587377" y="4114803"/>
            <a:ext cx="10899774" cy="2219324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5793251"/>
            <a:ext cx="12191999" cy="10817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rcRect l="0" t="6941" r="0" b="23349"/>
          <a:stretch/>
        </p:blipFill>
        <p:spPr bwMode="auto">
          <a:xfrm>
            <a:off x="73695" y="94050"/>
            <a:ext cx="814633" cy="6374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emf"/><Relationship Id="rId11" Type="http://schemas.openxmlformats.org/officeDocument/2006/relationships/oleObject" Target="../embeddings/oleObject1.bin"/><Relationship Id="rId12" Type="http://schemas.openxmlformats.org/officeDocument/2006/relationships/image" Target="../media/image2.emf"/><Relationship Id="rId13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1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BE21CA-A3FE-4309-958A-99CD00563680}" type="slidenum">
              <a:rPr lang="ru-RU"/>
              <a:t/>
            </a:fld>
            <a:endParaRPr lang="ru-RU"/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6" cy="1586"/>
        </p:xfrm>
        <a:graphic>
          <a:graphicData uri="http://schemas.openxmlformats.org/presentationml/2006/ole">
            <p:oleObj name="oleObj" r:id="rId11" imgW="0" imgH="0" progId="TCLayout.ActiveDocument.1">
              <p:embed/>
              <p:pic>
                <p:nvPicPr>
                  <p:cNvPr id="7" name=""/>
                  <p:cNvPicPr/>
                  <p:nvPr/>
                </p:nvPicPr>
                <p:blipFill>
                  <a:blip r:embed="rId10"/>
                  <a:stretch/>
                </p:blipFill>
                <p:spPr bwMode="auto">
                  <a:xfrm>
                    <a:off x="1587" y="1587"/>
                    <a:ext cx="1586" cy="1586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586" cy="1586"/>
        </p:xfrm>
        <a:graphic>
          <a:graphicData uri="http://schemas.openxmlformats.org/presentationml/2006/ole">
            <p:oleObj name="oleObj" r:id="rId13" imgW="0" imgH="0" progId="TCLayout.ActiveDocument.1">
              <p:embed/>
              <p:pic>
                <p:nvPicPr>
                  <p:cNvPr id="8" name=""/>
                  <p:cNvPicPr/>
                  <p:nvPr/>
                </p:nvPicPr>
                <p:blipFill>
                  <a:blip r:embed="rId12"/>
                  <a:stretch/>
                </p:blipFill>
                <p:spPr bwMode="auto">
                  <a:xfrm>
                    <a:off x="1587" y="1587"/>
                    <a:ext cx="1586" cy="1586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1"/>
  <p:txStyles>
    <p:titleStyle>
      <a:lvl1pPr algn="l" defTabSz="914332">
        <a:lnSpc>
          <a:spcPct val="90000"/>
        </a:lnSpc>
        <a:spcBef>
          <a:spcPts val="0"/>
        </a:spcBef>
        <a:buNone/>
        <a:defRPr sz="44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chart" Target="../charts/chart1.xml" 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 /><Relationship Id="rId3" Type="http://schemas.openxmlformats.org/officeDocument/2006/relationships/chart" Target="../charts/chart3.xml" 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media7.svg"/><Relationship Id="rId4" Type="http://schemas.openxmlformats.org/officeDocument/2006/relationships/image" Target="../media/image24.png"/><Relationship Id="rId5" Type="http://schemas.openxmlformats.org/officeDocument/2006/relationships/image" Target="../media/media8.sv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media9.svg"/><Relationship Id="rId4" Type="http://schemas.openxmlformats.org/officeDocument/2006/relationships/image" Target="../media/image2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007AFF"/>
            </a:gs>
            <a:gs pos="100000">
              <a:srgbClr val="0A80FF"/>
            </a:gs>
          </a:gsLst>
          <a:lin ang="0" scaled="1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 bwMode="auto">
          <a:xfrm>
            <a:off x="358145" y="2312365"/>
            <a:ext cx="5864898" cy="2233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32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000" b="1" i="0" u="none" strike="noStrike" cap="none" spc="0">
                <a:solidFill>
                  <a:schemeClr val="dk2"/>
                </a:solidFill>
                <a:latin typeface="Arial"/>
                <a:ea typeface="Arial"/>
                <a:cs typeface="Arial"/>
              </a:rPr>
              <a:t>ПРЕСС-КОНФЕРЕНЦИЯ</a:t>
            </a:r>
            <a:endParaRPr lang="ru-RU" sz="3000" b="1" i="0" u="none" strike="noStrike" cap="none" spc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algn="ctr">
              <a:defRPr/>
            </a:pPr>
            <a:endParaRPr lang="ru-RU" sz="3000" b="1" i="0" u="none" strike="noStrike" cap="none" spc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algn="ctr">
              <a:defRPr/>
            </a:pPr>
            <a:r>
              <a:rPr lang="ru-RU" sz="3000" b="1" i="0" u="none" strike="noStrike" cap="none" spc="0">
                <a:solidFill>
                  <a:schemeClr val="dk2"/>
                </a:solidFill>
                <a:latin typeface="Arial"/>
                <a:ea typeface="Arial"/>
                <a:cs typeface="Arial"/>
              </a:rPr>
              <a:t>«Полный и точный реестр»</a:t>
            </a:r>
            <a:endParaRPr/>
          </a:p>
        </p:txBody>
      </p:sp>
      <p:sp>
        <p:nvSpPr>
          <p:cNvPr id="721182823" name="Subtitle 2"/>
          <p:cNvSpPr/>
          <p:nvPr/>
        </p:nvSpPr>
        <p:spPr bwMode="auto">
          <a:xfrm>
            <a:off x="378720" y="5317198"/>
            <a:ext cx="5716800" cy="556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600" b="1" strike="noStrike" spc="0">
                <a:solidFill>
                  <a:schemeClr val="lt1"/>
                </a:solidFill>
                <a:latin typeface="Arial"/>
                <a:ea typeface="Arial"/>
              </a:rPr>
              <a:t>ФРОЛОВ НИКОЛАЙ НИКОЛАЕВИЧ</a:t>
            </a:r>
            <a:endParaRPr lang="ru-RU" sz="1600" b="0" strike="noStrike" spc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600" b="0" strike="noStrike" spc="0">
                <a:solidFill>
                  <a:schemeClr val="lt1"/>
                </a:solidFill>
                <a:latin typeface="Arial"/>
                <a:ea typeface="Arial"/>
              </a:rPr>
              <a:t>Руководитель Управления</a:t>
            </a:r>
            <a:endParaRPr lang="ru-RU" sz="16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2533892" name="Text Placeholder 3"/>
          <p:cNvSpPr/>
          <p:nvPr/>
        </p:nvSpPr>
        <p:spPr bwMode="auto">
          <a:xfrm flipH="0" flipV="0">
            <a:off x="458174" y="6185638"/>
            <a:ext cx="5783983" cy="484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996"/>
              </a:spcBef>
              <a:tabLst>
                <a:tab pos="0" algn="l"/>
              </a:tabLst>
              <a:defRPr/>
            </a:pPr>
            <a:r>
              <a:rPr lang="ru-RU" sz="14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8 (4822) 59-25-10</a:t>
            </a:r>
            <a:endParaRPr lang="ru-RU" sz="16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2686516" name="Рисунок 881"/>
          <p:cNvPicPr/>
          <p:nvPr/>
        </p:nvPicPr>
        <p:blipFill>
          <a:blip r:embed="rId2"/>
          <a:stretch/>
        </p:blipFill>
        <p:spPr bwMode="auto">
          <a:xfrm>
            <a:off x="7170840" y="1723680"/>
            <a:ext cx="3973320" cy="3715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354589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758433" y="35334"/>
            <a:ext cx="11514174" cy="838197"/>
          </a:xfrm>
          <a:prstGeom prst="rect">
            <a:avLst/>
          </a:prstGeom>
          <a:noFill/>
          <a:ln w="0">
            <a:noFill/>
          </a:ln>
        </p:spPr>
        <p:txBody>
          <a:bodyPr vert="horz" lIns="119997" tIns="59994" rIns="119997" bIns="59994" rtlCol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defRPr/>
            </a:pPr>
            <a:br>
              <a:rPr lang="ru-RU" sz="2200" b="1" i="0" u="none" strike="noStrike" cap="none" spc="0">
                <a:solidFill>
                  <a:srgbClr val="008CFF"/>
                </a:solidFill>
                <a:latin typeface="Arial"/>
                <a:ea typeface="Times New Roman"/>
                <a:cs typeface="Arial"/>
              </a:rPr>
            </a:br>
            <a:r>
              <a:rPr lang="ru-RU" sz="2000" b="1" i="0" u="none" strike="noStrike" cap="none" spc="0">
                <a:solidFill>
                  <a:srgbClr val="008CFF"/>
                </a:solidFill>
                <a:latin typeface="Arial"/>
                <a:ea typeface="Times New Roman"/>
                <a:cs typeface="Arial"/>
              </a:rPr>
              <a:t>Полный и точный реестр (1/5). </a:t>
            </a:r>
            <a:r>
              <a:rPr lang="ru-RU" sz="2000" b="1" i="0" u="none" strike="noStrike" cap="none" spc="0">
                <a:solidFill>
                  <a:srgbClr val="008CFF"/>
                </a:solidFill>
                <a:latin typeface="Arial"/>
                <a:ea typeface="Times New Roman"/>
                <a:cs typeface="Arial"/>
              </a:rPr>
              <a:t>Исполнение поручений Президента Российской Федерации </a:t>
            </a:r>
            <a:r>
              <a:rPr lang="ru-RU" sz="2000" b="1" i="0" u="none" strike="noStrike" cap="none" spc="0">
                <a:solidFill>
                  <a:srgbClr val="008CFF"/>
                </a:solidFill>
                <a:latin typeface="Arial"/>
                <a:ea typeface="Times New Roman"/>
                <a:cs typeface="Arial"/>
              </a:rPr>
              <a:t>от 11.08.2022 № Пр-1424 в части выявления правообладателей РУОН</a:t>
            </a:r>
            <a:r>
              <a:rPr lang="ru-RU" sz="2000" b="1" i="0" u="none" strike="noStrike" cap="none" spc="0">
                <a:solidFill>
                  <a:srgbClr val="008CFF"/>
                </a:solidFill>
                <a:latin typeface="Arial"/>
                <a:ea typeface="Times New Roman"/>
                <a:cs typeface="Arial"/>
              </a:rPr>
              <a:t>*</a:t>
            </a:r>
            <a:endParaRPr sz="2000" b="0" strike="noStrike" spc="0">
              <a:solidFill>
                <a:schemeClr val="dk1"/>
              </a:solidFill>
              <a:latin typeface="Arial"/>
            </a:endParaRPr>
          </a:p>
          <a:p>
            <a:pPr>
              <a:defRPr/>
            </a:pPr>
            <a:endParaRPr/>
          </a:p>
        </p:txBody>
      </p:sp>
      <p:sp>
        <p:nvSpPr>
          <p:cNvPr id="2117659586" name="PlaceHolder 1"/>
          <p:cNvSpPr>
            <a:spLocks noGrp="1"/>
          </p:cNvSpPr>
          <p:nvPr>
            <p:ph type="sldNum" sz="quarter" idx="4294967295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0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414E9008-CF7C-EF58-E4C8-5D77991F02EC}" type="slidenum">
              <a:rPr lang="ru-RU" sz="1400" b="1" strike="noStrike" spc="0">
                <a:solidFill>
                  <a:srgbClr val="FFFFFF"/>
                </a:solidFill>
                <a:latin typeface="Arial"/>
              </a:rPr>
              <a:t/>
            </a:fld>
            <a:endParaRPr lang="ru-RU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685843" name="Прямоугольник 29"/>
          <p:cNvSpPr/>
          <p:nvPr/>
        </p:nvSpPr>
        <p:spPr bwMode="auto">
          <a:xfrm>
            <a:off x="7849080" y="1075680"/>
            <a:ext cx="3366360" cy="370314"/>
          </a:xfrm>
          <a:prstGeom prst="roundRect">
            <a:avLst>
              <a:gd name="adj" fmla="val 16667"/>
            </a:avLst>
          </a:prstGeom>
          <a:noFill/>
          <a:ln w="2857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600" b="1" strike="noStrike" spc="0">
                <a:solidFill>
                  <a:srgbClr val="FFFFFF"/>
                </a:solidFill>
                <a:latin typeface="Arial"/>
                <a:ea typeface="Times New Roman"/>
              </a:rPr>
              <a:t>ДОСТИГНУТЫЙ РЕЗУЛЬТАТ</a:t>
            </a:r>
            <a:endParaRPr lang="ru-RU" sz="16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3738715" name="Graphic 363"/>
          <p:cNvPicPr/>
          <p:nvPr/>
        </p:nvPicPr>
        <p:blipFill>
          <a:blip r:embed="rId2"/>
          <a:stretch/>
        </p:blipFill>
        <p:spPr bwMode="auto">
          <a:xfrm>
            <a:off x="7338240" y="1042560"/>
            <a:ext cx="472680" cy="499680"/>
          </a:xfrm>
          <a:prstGeom prst="rect">
            <a:avLst/>
          </a:prstGeom>
          <a:ln w="0">
            <a:noFill/>
          </a:ln>
        </p:spPr>
      </p:pic>
      <p:sp>
        <p:nvSpPr>
          <p:cNvPr id="198045552" name="PlaceHolder 1"/>
          <p:cNvSpPr>
            <a:spLocks noGrp="1"/>
          </p:cNvSpPr>
          <p:nvPr/>
        </p:nvSpPr>
        <p:spPr bwMode="auto">
          <a:xfrm>
            <a:off x="10728131" y="1812105"/>
            <a:ext cx="767547" cy="1165608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CA441FEA-5548-0416-7CC0-03DC9170AC83}" type="slidenum">
              <a:rPr lang="ru-RU" sz="1400" b="1" strike="noStrike" spc="0">
                <a:solidFill>
                  <a:srgbClr val="FFFFFF"/>
                </a:solidFill>
                <a:latin typeface="Arial"/>
              </a:rPr>
              <a:t/>
            </a:fld>
            <a:endParaRPr lang="ru-RU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7324468" name="Скругленный прямоугольник 7"/>
          <p:cNvSpPr/>
          <p:nvPr/>
        </p:nvSpPr>
        <p:spPr bwMode="auto">
          <a:xfrm flipH="0" flipV="0">
            <a:off x="440336" y="1209597"/>
            <a:ext cx="11489976" cy="2933775"/>
          </a:xfrm>
          <a:prstGeom prst="roundRect">
            <a:avLst>
              <a:gd name="adj" fmla="val 5915"/>
            </a:avLst>
          </a:prstGeom>
          <a:solidFill>
            <a:schemeClr val="bg1"/>
          </a:solidFill>
          <a:ln w="25400">
            <a:solidFill>
              <a:srgbClr val="00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6840" tIns="48240" rIns="96840" bIns="48240" numCol="1" spcCol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800" b="0" strike="noStrike" spc="0">
                <a:solidFill>
                  <a:srgbClr val="FFFFFF"/>
                </a:solidFill>
                <a:latin typeface="Arial"/>
                <a:ea typeface="Times New Roman"/>
              </a:rPr>
              <a:t>РЕАЛИЗАЦИЯ ПЛАНА МЕРОПРИЯТИЙ (ДОРОЖНОЙ КАРТЫ) ПО СНИЖЕНИЮ ДОЛИ РЕШЕНИЙ О ПРИОСТАНОВЛЕНИИ ОСУЩЕСТВЛЕНИЯ ГКУ И(ИЛИ) ГРП, УТВЕРЖДЕННОГО РУКОВОДИТЕЛЕМ РОСРЕЕСТРА О.А. СКУФИНСКИМ 28.01.2022 </a:t>
            </a:r>
            <a:endParaRPr lang="ru-RU" sz="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8427291" name="Скругленный прямоугольник 10"/>
          <p:cNvSpPr/>
          <p:nvPr/>
        </p:nvSpPr>
        <p:spPr bwMode="auto">
          <a:xfrm flipH="0" flipV="0">
            <a:off x="3354747" y="1009440"/>
            <a:ext cx="5530766" cy="558473"/>
          </a:xfrm>
          <a:prstGeom prst="roundRect">
            <a:avLst>
              <a:gd name="adj" fmla="val 16667"/>
            </a:avLst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endParaRPr lang="ru-RU" sz="1250" b="0" strike="noStrike" spc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595654" name="Прямоугольник 29"/>
          <p:cNvSpPr/>
          <p:nvPr/>
        </p:nvSpPr>
        <p:spPr bwMode="auto">
          <a:xfrm>
            <a:off x="4832341" y="1075678"/>
            <a:ext cx="3366360" cy="370314"/>
          </a:xfrm>
          <a:prstGeom prst="roundRect">
            <a:avLst>
              <a:gd name="adj" fmla="val 16667"/>
            </a:avLst>
          </a:prstGeom>
          <a:noFill/>
          <a:ln w="2857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600" b="1" strike="noStrike" spc="0">
                <a:solidFill>
                  <a:srgbClr val="FFFFFF"/>
                </a:solidFill>
                <a:latin typeface="Arial"/>
                <a:ea typeface="Times New Roman"/>
              </a:rPr>
              <a:t>ДОСТИГНУТЫЙ РЕЗУЛЬТАТ</a:t>
            </a:r>
            <a:endParaRPr lang="ru-RU" sz="16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3398055" name="Graphic 363"/>
          <p:cNvPicPr/>
          <p:nvPr/>
        </p:nvPicPr>
        <p:blipFill>
          <a:blip r:embed="rId2"/>
          <a:stretch/>
        </p:blipFill>
        <p:spPr bwMode="auto">
          <a:xfrm>
            <a:off x="4226859" y="1038836"/>
            <a:ext cx="472680" cy="499680"/>
          </a:xfrm>
          <a:prstGeom prst="rect">
            <a:avLst/>
          </a:prstGeom>
          <a:ln w="0">
            <a:noFill/>
          </a:ln>
        </p:spPr>
      </p:pic>
      <p:sp>
        <p:nvSpPr>
          <p:cNvPr id="341313179" name="Скругленный прямоугольник 21"/>
          <p:cNvSpPr/>
          <p:nvPr/>
        </p:nvSpPr>
        <p:spPr bwMode="auto">
          <a:xfrm flipH="0" flipV="0">
            <a:off x="6344781" y="4238622"/>
            <a:ext cx="5585531" cy="866772"/>
          </a:xfrm>
          <a:prstGeom prst="roundRect">
            <a:avLst>
              <a:gd name="adj" fmla="val 16667"/>
            </a:avLst>
          </a:prstGeom>
          <a:solidFill>
            <a:srgbClr val="008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defRPr/>
            </a:pPr>
            <a:r>
              <a:rPr lang="ru-RU" sz="1400" b="1" spc="0">
                <a:solidFill>
                  <a:srgbClr val="FFFFFF"/>
                </a:solidFill>
              </a:rPr>
              <a:t>ОБЩЕЕ КОЛИЧЕСТВО ОБЪЕКТОВ БЕЗ ПРАВ </a:t>
            </a:r>
            <a:endParaRPr/>
          </a:p>
          <a:p>
            <a:pPr algn="ctr">
              <a:defRPr/>
            </a:pPr>
            <a:r>
              <a:rPr lang="ru-RU" sz="1400" b="1" spc="0">
                <a:solidFill>
                  <a:srgbClr val="FFFFFF"/>
                </a:solidFill>
              </a:rPr>
              <a:t>В РЕГИОНЕ  ЗА ВЕСЬ ПЕРИОД РАБОТ </a:t>
            </a:r>
            <a:endParaRPr lang="ru-RU" sz="1400" b="1" spc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400" b="1" spc="0">
                <a:solidFill>
                  <a:srgbClr val="FFFFFF"/>
                </a:solidFill>
              </a:rPr>
              <a:t>СОКРАТИЛОСЬ НА  403 417 ОН</a:t>
            </a:r>
            <a:endParaRPr/>
          </a:p>
        </p:txBody>
      </p:sp>
      <p:graphicFrame>
        <p:nvGraphicFramePr>
          <p:cNvPr id="221120984" name=""/>
          <p:cNvGraphicFramePr>
            <a:graphicFrameLocks xmlns:a="http://schemas.openxmlformats.org/drawingml/2006/main"/>
          </p:cNvGraphicFramePr>
          <p:nvPr/>
        </p:nvGraphicFramePr>
        <p:xfrm>
          <a:off x="705340" y="1567913"/>
          <a:ext cx="10868749" cy="301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86687454" name="TextBox 1"/>
          <p:cNvSpPr txBox="1"/>
          <p:nvPr/>
        </p:nvSpPr>
        <p:spPr bwMode="auto">
          <a:xfrm>
            <a:off x="3917431" y="2977711"/>
            <a:ext cx="734481" cy="25522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>
                <a:solidFill>
                  <a:schemeClr val="accent3"/>
                </a:solidFill>
              </a:rPr>
              <a:t>508 499</a:t>
            </a:r>
            <a:endParaRPr/>
          </a:p>
        </p:txBody>
      </p:sp>
      <p:sp>
        <p:nvSpPr>
          <p:cNvPr id="40359087" name="TextBox 1"/>
          <p:cNvSpPr txBox="1"/>
          <p:nvPr/>
        </p:nvSpPr>
        <p:spPr bwMode="auto">
          <a:xfrm>
            <a:off x="6067667" y="3036866"/>
            <a:ext cx="734481" cy="25522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>
                <a:solidFill>
                  <a:schemeClr val="accent3"/>
                </a:solidFill>
              </a:rPr>
              <a:t>411 051</a:t>
            </a:r>
            <a:endParaRPr/>
          </a:p>
        </p:txBody>
      </p:sp>
      <p:sp>
        <p:nvSpPr>
          <p:cNvPr id="801032728" name="TextBox 1"/>
          <p:cNvSpPr txBox="1"/>
          <p:nvPr/>
        </p:nvSpPr>
        <p:spPr bwMode="auto">
          <a:xfrm>
            <a:off x="8265944" y="3068467"/>
            <a:ext cx="734483" cy="2717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200" b="1">
                <a:solidFill>
                  <a:schemeClr val="accent3"/>
                </a:solidFill>
              </a:rPr>
              <a:t>299 180</a:t>
            </a:r>
            <a:endParaRPr/>
          </a:p>
        </p:txBody>
      </p:sp>
      <p:sp>
        <p:nvSpPr>
          <p:cNvPr id="5728111" name="Rectangle: Rounded Corners 2"/>
          <p:cNvSpPr/>
          <p:nvPr/>
        </p:nvSpPr>
        <p:spPr bwMode="auto">
          <a:xfrm flipH="0" flipV="0">
            <a:off x="546207" y="4969176"/>
            <a:ext cx="5617080" cy="747027"/>
          </a:xfrm>
          <a:prstGeom prst="roundRect">
            <a:avLst>
              <a:gd name="adj" fmla="val 19539"/>
            </a:avLst>
          </a:prstGeom>
          <a:gradFill rotWithShape="0">
            <a:gsLst>
              <a:gs pos="0">
                <a:srgbClr val="008CFF"/>
              </a:gs>
              <a:gs pos="56800">
                <a:srgbClr val="00B0F0"/>
              </a:gs>
              <a:gs pos="100000">
                <a:srgbClr val="47FFD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endParaRPr lang="ru-RU" sz="1250" b="0" strike="noStrike" spc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002881819" name="Таблица 11"/>
          <p:cNvGraphicFramePr>
            <a:graphicFrameLocks xmlns:a="http://schemas.openxmlformats.org/drawingml/2006/main"/>
          </p:cNvGraphicFramePr>
          <p:nvPr/>
        </p:nvGraphicFramePr>
        <p:xfrm>
          <a:off x="552508" y="4971661"/>
          <a:ext cx="5604477" cy="1673398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265200"/>
                <a:gridCol w="2327040"/>
              </a:tblGrid>
              <a:tr h="360000">
                <a:tc>
                  <a:txBody>
                    <a:bodyPr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1500" b="1" strike="noStrike" spc="0">
                          <a:solidFill>
                            <a:schemeClr val="lt2"/>
                          </a:solidFill>
                          <a:latin typeface="Arial"/>
                        </a:rPr>
                        <a:t>ПРОАНАЛИЗИРОВАНО </a:t>
                      </a:r>
                      <a:endParaRPr lang="ru-RU" sz="1500" b="0" strike="noStrike" spc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1500" b="1" strike="noStrike" spc="0">
                          <a:solidFill>
                            <a:schemeClr val="lt2"/>
                          </a:solidFill>
                          <a:latin typeface="Arial"/>
                        </a:rPr>
                        <a:t>ОБЪЕКТОВ НЕДВИЖИМОСТИ</a:t>
                      </a:r>
                      <a:endParaRPr lang="ru-RU" sz="1500" b="0" strike="noStrike" spc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1680" marR="121680" marT="45720" marB="45720" anchor="ctr">
                    <a:lnL w="12240" algn="ctr">
                      <a:noFill/>
                      <a:prstDash val="dashDot"/>
                      <a:round/>
                    </a:lnL>
                    <a:lnR w="12240" algn="ctr">
                      <a:noFill/>
                      <a:prstDash val="dashDot"/>
                    </a:lnR>
                    <a:lnT w="12240" algn="ctr">
                      <a:noFill/>
                      <a:prstDash val="dashDot"/>
                      <a:round/>
                    </a:lnT>
                    <a:lnB w="12240" algn="ctr">
                      <a:solidFill>
                        <a:srgbClr val="008CFF"/>
                      </a:solidFill>
                      <a:prstDash val="dashDot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500" b="1" strike="noStrike" spc="0">
                          <a:solidFill>
                            <a:schemeClr val="lt2"/>
                          </a:solidFill>
                          <a:latin typeface="Arial"/>
                        </a:rPr>
                        <a:t>01.06.20</a:t>
                      </a:r>
                      <a:r>
                        <a:rPr lang="en-US" sz="1500" b="1" strike="noStrike" spc="0">
                          <a:solidFill>
                            <a:schemeClr val="lt2"/>
                          </a:solidFill>
                          <a:latin typeface="Arial"/>
                        </a:rPr>
                        <a:t>26</a:t>
                      </a:r>
                      <a:endParaRPr lang="ru-RU" sz="1500" b="0" strike="noStrike" spc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1680" marR="121680" marT="45720" marB="45720" anchor="ctr">
                    <a:lnL w="12240" algn="ctr">
                      <a:noFill/>
                      <a:prstDash val="dashDot"/>
                      <a:round/>
                    </a:lnL>
                    <a:lnR w="12240" algn="ctr">
                      <a:noFill/>
                      <a:prstDash val="dashDot"/>
                      <a:round/>
                    </a:lnR>
                    <a:lnT w="12240" algn="ctr">
                      <a:noFill/>
                      <a:prstDash val="dashDot"/>
                    </a:lnT>
                    <a:lnB w="12240" algn="ctr">
                      <a:solidFill>
                        <a:srgbClr val="008CFF"/>
                      </a:solidFill>
                      <a:prstDash val="dashDot"/>
                    </a:lnB>
                    <a:noFill/>
                  </a:tcPr>
                </a:tc>
              </a:tr>
              <a:tr h="253440">
                <a:tc>
                  <a:txBody>
                    <a:bodyPr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1100" b="1" strike="noStrike" spc="0">
                          <a:solidFill>
                            <a:schemeClr val="lt1">
                              <a:lumMod val="50000"/>
                            </a:schemeClr>
                          </a:solidFill>
                          <a:latin typeface="Arial"/>
                        </a:rPr>
                        <a:t>На начало работ (01.12.2022)</a:t>
                      </a:r>
                      <a:endParaRPr sz="1100" b="1" strike="noStrike" spc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1680" marR="121680" marT="45720" marB="45720" anchor="ctr">
                    <a:lnL w="12240" algn="ctr">
                      <a:solidFill>
                        <a:srgbClr val="008CFF"/>
                      </a:solidFill>
                      <a:prstDash val="dashDot"/>
                      <a:round/>
                    </a:lnL>
                    <a:lnR w="12240" algn="ctr">
                      <a:solidFill>
                        <a:srgbClr val="008CFF"/>
                      </a:solidFill>
                      <a:prstDash val="dashDot"/>
                    </a:lnR>
                    <a:lnT w="12240" algn="ctr">
                      <a:solidFill>
                        <a:srgbClr val="008CFF"/>
                      </a:solidFill>
                      <a:prstDash val="dashDot"/>
                    </a:lnT>
                    <a:lnB w="12240" algn="ctr">
                      <a:solidFill>
                        <a:srgbClr val="008CFF"/>
                      </a:solidFill>
                      <a:prstDash val="dashDot"/>
                      <a:round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1100" b="1" strike="noStrike" spc="0">
                          <a:solidFill>
                            <a:srgbClr val="008CFF"/>
                          </a:solidFill>
                          <a:latin typeface="Arial"/>
                        </a:rPr>
                        <a:t>606 734</a:t>
                      </a:r>
                      <a:endParaRPr lang="ru-RU" sz="1100" b="0" strike="noStrike" spc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1680" marR="121680" marT="45720" marB="45720" anchor="ctr">
                    <a:lnL w="12240" algn="ctr">
                      <a:solidFill>
                        <a:srgbClr val="008CFF"/>
                      </a:solidFill>
                      <a:prstDash val="dashDot"/>
                      <a:round/>
                    </a:lnL>
                    <a:lnR w="12240" algn="ctr">
                      <a:solidFill>
                        <a:srgbClr val="008CFF"/>
                      </a:solidFill>
                      <a:prstDash val="dashDot"/>
                    </a:lnR>
                    <a:lnT w="12240" algn="ctr">
                      <a:solidFill>
                        <a:srgbClr val="008CFF"/>
                      </a:solidFill>
                      <a:prstDash val="dashDot"/>
                    </a:lnT>
                    <a:lnB w="12240" algn="ctr">
                      <a:solidFill>
                        <a:srgbClr val="008CFF"/>
                      </a:solidFill>
                      <a:prstDash val="dashDot"/>
                      <a:round/>
                    </a:lnB>
                    <a:solidFill>
                      <a:srgbClr val="DFF9EA"/>
                    </a:solidFill>
                  </a:tcPr>
                </a:tc>
              </a:tr>
              <a:tr h="253440">
                <a:tc>
                  <a:txBody>
                    <a:bodyPr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1100" b="1" strike="noStrike" spc="0">
                          <a:solidFill>
                            <a:schemeClr val="lt1">
                              <a:lumMod val="50000"/>
                            </a:schemeClr>
                          </a:solidFill>
                          <a:latin typeface="Arial"/>
                        </a:rPr>
                        <a:t>Проанализировано (выявлены правообладатели,зарегистрированы права, сняты с учета и т.д)</a:t>
                      </a:r>
                      <a:endParaRPr sz="1100" b="1" strike="noStrike" spc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1680" marR="121680" marT="45720" marB="45720" anchor="ctr">
                    <a:lnL w="12240" algn="ctr">
                      <a:solidFill>
                        <a:srgbClr val="008CFF"/>
                      </a:solidFill>
                      <a:prstDash val="dashDot"/>
                      <a:round/>
                    </a:lnL>
                    <a:lnR w="12240" algn="ctr">
                      <a:solidFill>
                        <a:srgbClr val="008CFF"/>
                      </a:solidFill>
                      <a:prstDash val="dashDot"/>
                    </a:lnR>
                    <a:lnT w="12240" algn="ctr">
                      <a:solidFill>
                        <a:srgbClr val="008CFF"/>
                      </a:solidFill>
                      <a:prstDash val="dashDot"/>
                    </a:lnT>
                    <a:lnB w="12240" algn="ctr">
                      <a:solidFill>
                        <a:srgbClr val="008CFF"/>
                      </a:solidFill>
                      <a:prstDash val="dashDot"/>
                      <a:round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1100" b="1" strike="noStrike" spc="0">
                          <a:solidFill>
                            <a:srgbClr val="008CFF"/>
                          </a:solidFill>
                          <a:latin typeface="Arial"/>
                        </a:rPr>
                        <a:t>547 479 </a:t>
                      </a:r>
                      <a:endParaRPr lang="ru-RU" sz="1100" b="0" strike="noStrike" spc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1680" marR="121680" marT="45720" marB="45720" anchor="ctr">
                    <a:lnL w="12240" algn="ctr">
                      <a:solidFill>
                        <a:srgbClr val="008CFF"/>
                      </a:solidFill>
                      <a:prstDash val="dashDot"/>
                      <a:round/>
                    </a:lnL>
                    <a:lnR w="12240" algn="ctr">
                      <a:solidFill>
                        <a:srgbClr val="008CFF"/>
                      </a:solidFill>
                      <a:prstDash val="dashDot"/>
                    </a:lnR>
                    <a:lnT w="12240" algn="ctr">
                      <a:solidFill>
                        <a:srgbClr val="008CFF"/>
                      </a:solidFill>
                      <a:prstDash val="dashDot"/>
                      <a:round/>
                    </a:lnT>
                    <a:lnB w="12240" algn="ctr">
                      <a:solidFill>
                        <a:srgbClr val="008CFF"/>
                      </a:solidFill>
                      <a:prstDash val="dashDot"/>
                    </a:lnB>
                    <a:solidFill>
                      <a:srgbClr val="DFF9EA"/>
                    </a:solidFill>
                  </a:tcPr>
                </a:tc>
              </a:tr>
              <a:tr h="253440">
                <a:tc>
                  <a:txBody>
                    <a:bodyPr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1100" b="1" strike="noStrike" spc="0">
                          <a:solidFill>
                            <a:schemeClr val="lt1">
                              <a:lumMod val="50000"/>
                            </a:schemeClr>
                          </a:solidFill>
                          <a:latin typeface="Arial"/>
                        </a:rPr>
                        <a:t>Остаток</a:t>
                      </a:r>
                      <a:endParaRPr lang="ru-RU" sz="1100" b="1" strike="noStrike" spc="0">
                        <a:solidFill>
                          <a:schemeClr val="lt1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121680" marR="121680" marT="45720" marB="45720" anchor="ctr">
                    <a:lnL w="12240" algn="ctr">
                      <a:solidFill>
                        <a:srgbClr val="008CFF"/>
                      </a:solidFill>
                      <a:prstDash val="dashDot"/>
                      <a:round/>
                    </a:lnL>
                    <a:lnR w="12240" algn="ctr">
                      <a:solidFill>
                        <a:srgbClr val="008CFF"/>
                      </a:solidFill>
                      <a:prstDash val="dashDot"/>
                    </a:lnR>
                    <a:lnT w="12240" algn="ctr">
                      <a:solidFill>
                        <a:srgbClr val="008CFF"/>
                      </a:solidFill>
                      <a:prstDash val="dashDot"/>
                      <a:round/>
                    </a:lnT>
                    <a:lnB w="12240" algn="ctr">
                      <a:solidFill>
                        <a:srgbClr val="008CFF"/>
                      </a:solidFill>
                      <a:prstDash val="dashDot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1100" b="1" strike="noStrike" spc="0">
                          <a:solidFill>
                            <a:srgbClr val="008CFF"/>
                          </a:solidFill>
                          <a:latin typeface="Arial"/>
                        </a:rPr>
                        <a:t>59 255</a:t>
                      </a:r>
                      <a:endParaRPr lang="ru-RU" sz="1100" b="1" strike="noStrike" spc="0">
                        <a:solidFill>
                          <a:srgbClr val="008CFF"/>
                        </a:solidFill>
                        <a:latin typeface="Arial"/>
                      </a:endParaRPr>
                    </a:p>
                  </a:txBody>
                  <a:tcPr marL="121680" marR="121680" marT="45720" marB="45720" anchor="ctr">
                    <a:lnL w="12240" algn="ctr">
                      <a:solidFill>
                        <a:srgbClr val="008CFF"/>
                      </a:solidFill>
                      <a:prstDash val="dashDot"/>
                      <a:round/>
                    </a:lnL>
                    <a:lnR w="12240" algn="ctr">
                      <a:solidFill>
                        <a:srgbClr val="008CFF"/>
                      </a:solidFill>
                      <a:prstDash val="dashDot"/>
                      <a:round/>
                    </a:lnR>
                    <a:lnT w="12240" algn="ctr">
                      <a:solidFill>
                        <a:srgbClr val="008CFF"/>
                      </a:solidFill>
                      <a:prstDash val="dashDot"/>
                    </a:lnT>
                    <a:lnB w="12240" algn="ctr">
                      <a:solidFill>
                        <a:srgbClr val="008CFF"/>
                      </a:solidFill>
                      <a:prstDash val="dashDot"/>
                    </a:lnB>
                    <a:solidFill>
                      <a:srgbClr val="DFF9EA"/>
                    </a:solidFill>
                  </a:tcPr>
                </a:tc>
              </a:tr>
            </a:tbl>
          </a:graphicData>
        </a:graphic>
      </p:graphicFrame>
      <p:sp>
        <p:nvSpPr>
          <p:cNvPr id="1609242031" name="Стрелка вправо 12"/>
          <p:cNvSpPr/>
          <p:nvPr/>
        </p:nvSpPr>
        <p:spPr bwMode="auto">
          <a:xfrm rot="5399806" flipH="0" flipV="0">
            <a:off x="3663201" y="4483996"/>
            <a:ext cx="316672" cy="9262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8CFF"/>
              </a:gs>
              <a:gs pos="56800">
                <a:srgbClr val="00B0F0"/>
              </a:gs>
              <a:gs pos="100000">
                <a:srgbClr val="47FFD1"/>
              </a:gs>
            </a:gsLst>
            <a:lin ang="2700000" scaled="1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endParaRPr lang="ru-RU" sz="1250" b="0" strike="noStrike" spc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080398" name="Прямоугольник 23"/>
          <p:cNvSpPr/>
          <p:nvPr/>
        </p:nvSpPr>
        <p:spPr bwMode="auto">
          <a:xfrm flipH="0" flipV="0">
            <a:off x="6344781" y="5817357"/>
            <a:ext cx="1505017" cy="811026"/>
          </a:xfrm>
          <a:prstGeom prst="roundRect">
            <a:avLst>
              <a:gd name="adj" fmla="val 16667"/>
            </a:avLst>
          </a:prstGeom>
          <a:solidFill>
            <a:srgbClr val="DFF9EA"/>
          </a:solidFill>
          <a:ln w="12700">
            <a:solidFill>
              <a:schemeClr val="accent2"/>
            </a:solidFill>
            <a:prstDash val="solid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>
                <a:ea typeface="Times New Roman"/>
              </a:rPr>
              <a:t>На территории Тверской области за весь период реализации:</a:t>
            </a:r>
            <a:endParaRPr sz="1050"/>
          </a:p>
        </p:txBody>
      </p:sp>
      <p:sp>
        <p:nvSpPr>
          <p:cNvPr id="1195819592" name="Штриховая стрелка вправо 1"/>
          <p:cNvSpPr/>
          <p:nvPr/>
        </p:nvSpPr>
        <p:spPr bwMode="auto">
          <a:xfrm flipH="0" flipV="0">
            <a:off x="7927336" y="5935491"/>
            <a:ext cx="433412" cy="574758"/>
          </a:xfrm>
          <a:prstGeom prst="strip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7910768" name="Прямоугольник 25"/>
          <p:cNvSpPr/>
          <p:nvPr/>
        </p:nvSpPr>
        <p:spPr bwMode="auto">
          <a:xfrm flipH="0" flipV="0">
            <a:off x="8479839" y="5742969"/>
            <a:ext cx="3451190" cy="946136"/>
          </a:xfrm>
          <a:prstGeom prst="roundRect">
            <a:avLst>
              <a:gd name="adj" fmla="val 16667"/>
            </a:avLst>
          </a:prstGeom>
          <a:solidFill>
            <a:srgbClr val="DFF9EA"/>
          </a:solidFill>
          <a:ln w="12700">
            <a:solidFill>
              <a:schemeClr val="accent2"/>
            </a:solidFill>
            <a:prstDash val="solid"/>
          </a:ln>
        </p:spPr>
        <p:txBody>
          <a:bodyPr wrap="square">
            <a:spAutoFit/>
          </a:bodyPr>
          <a:lstStyle/>
          <a:p>
            <a:pPr marL="195763" indent="-195763" algn="ctr">
              <a:buFont typeface="Liberation Sans"/>
              <a:buChar char="•"/>
              <a:defRPr/>
            </a:pPr>
            <a:r>
              <a:rPr lang="ru-RU" sz="1000"/>
              <a:t>Принято решений о выявлении в отношении </a:t>
            </a:r>
            <a:br>
              <a:rPr lang="ru-RU" sz="1000"/>
            </a:br>
            <a:r>
              <a:rPr lang="ru-RU" sz="1000"/>
              <a:t>4 778 ОН</a:t>
            </a:r>
            <a:endParaRPr/>
          </a:p>
          <a:p>
            <a:pPr marL="195763" indent="-195763" algn="ctr">
              <a:buFont typeface="Liberation Sans"/>
              <a:buChar char="•"/>
              <a:defRPr/>
            </a:pPr>
            <a:r>
              <a:rPr lang="ru-RU" sz="1000"/>
              <a:t>Снято по акту осмотра в отношении</a:t>
            </a:r>
            <a:r>
              <a:rPr lang="ru-RU" sz="1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14</a:t>
            </a:r>
            <a:r>
              <a:rPr lang="ru-RU" sz="1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203 ОН</a:t>
            </a:r>
            <a:endParaRPr lang="ru-RU" sz="1000"/>
          </a:p>
          <a:p>
            <a:pPr marL="195763" indent="-195763" algn="ctr">
              <a:buFont typeface="Liberation Sans"/>
              <a:buChar char="•"/>
              <a:defRPr/>
            </a:pPr>
            <a:r>
              <a:rPr lang="ru-RU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З</a:t>
            </a:r>
            <a:r>
              <a:rPr sz="1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арегистрировано ранее возникших прав </a:t>
            </a:r>
            <a:br>
              <a:rPr sz="1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sz="1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39 904 </a:t>
            </a:r>
            <a:r>
              <a:rPr lang="ru-RU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ОН</a:t>
            </a:r>
            <a:endParaRPr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1321527091" name="Таблица 1933310486"/>
          <p:cNvGraphicFramePr>
            <a:graphicFrameLocks xmlns:a="http://schemas.openxmlformats.org/drawingml/2006/main"/>
          </p:cNvGraphicFramePr>
          <p:nvPr/>
        </p:nvGraphicFramePr>
        <p:xfrm>
          <a:off x="6344781" y="5224045"/>
          <a:ext cx="5252864" cy="378459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3519830"/>
                <a:gridCol w="2052999"/>
              </a:tblGrid>
              <a:tr h="33899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0" i="0" u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Процент объектов без прав </a:t>
                      </a:r>
                      <a:endParaRPr sz="1200" b="0" i="0" u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sz="1200" b="0" i="0" u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на 01.06.2026</a:t>
                      </a:r>
                      <a:endParaRPr sz="1200"/>
                    </a:p>
                  </a:txBody>
                  <a:tcPr marL="0" marR="0" marT="0" marB="0"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1"/>
                        <a:t>11,43% </a:t>
                      </a:r>
                      <a:endParaRPr sz="1200"/>
                    </a:p>
                  </a:txBody>
                  <a:tcPr marL="0" marR="0" marT="0" marB="0"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08165036" name="Скругленный прямоугольник 3"/>
          <p:cNvSpPr/>
          <p:nvPr/>
        </p:nvSpPr>
        <p:spPr bwMode="auto">
          <a:xfrm flipH="0" flipV="0">
            <a:off x="522636" y="4238622"/>
            <a:ext cx="5617080" cy="629555"/>
          </a:xfrm>
          <a:prstGeom prst="roundRect">
            <a:avLst>
              <a:gd name="adj" fmla="val 16667"/>
            </a:avLst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ru-RU" sz="1400" b="1" strike="noStrike" spc="0">
                <a:solidFill>
                  <a:srgbClr val="FFFFFF"/>
                </a:solidFill>
                <a:latin typeface="Arial"/>
              </a:rPr>
              <a:t>ВЫПОЛНЕНИЕ РЕГИОНАЛЬНОГО ПЛАНА-ГРАФИКА </a:t>
            </a:r>
            <a:br>
              <a:rPr sz="1400"/>
            </a:br>
            <a:r>
              <a:rPr lang="ru-RU" sz="1400" b="1" strike="noStrike" spc="0">
                <a:solidFill>
                  <a:srgbClr val="FFFFFF"/>
                </a:solidFill>
                <a:latin typeface="Arial"/>
              </a:rPr>
              <a:t>ПО ВЫЯВЛЕНИЮ ПРАВООБЛАДАТЕЛЕЙ </a:t>
            </a:r>
            <a:br>
              <a:rPr lang="ru-RU" sz="1400" b="1" strike="noStrike" spc="0">
                <a:solidFill>
                  <a:srgbClr val="FFFFFF"/>
                </a:solidFill>
                <a:latin typeface="Arial"/>
              </a:rPr>
            </a:br>
            <a:r>
              <a:rPr lang="ru-RU" sz="1400" b="1" strike="noStrike" spc="0">
                <a:solidFill>
                  <a:srgbClr val="FFFFFF"/>
                </a:solidFill>
                <a:latin typeface="Arial"/>
              </a:rPr>
              <a:t>РАНЕЕ УЧТЕННЫХ ОН</a:t>
            </a:r>
            <a:endParaRPr lang="ru-RU" sz="1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3172775" name="Стрелка вправо 12"/>
          <p:cNvSpPr/>
          <p:nvPr/>
        </p:nvSpPr>
        <p:spPr bwMode="auto">
          <a:xfrm rot="5399771" flipH="0" flipV="0">
            <a:off x="9700650" y="4728658"/>
            <a:ext cx="301726" cy="9262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8CFF"/>
              </a:gs>
              <a:gs pos="56800">
                <a:srgbClr val="00B0F0"/>
              </a:gs>
              <a:gs pos="100000">
                <a:srgbClr val="47FFD1"/>
              </a:gs>
            </a:gsLst>
            <a:lin ang="2700000" scaled="1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endParaRPr lang="ru-RU" sz="1250" b="0" strike="noStrike" spc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2263017" name="TextBox 38"/>
          <p:cNvSpPr txBox="1"/>
          <p:nvPr/>
        </p:nvSpPr>
        <p:spPr bwMode="auto">
          <a:xfrm>
            <a:off x="9859" y="6645062"/>
            <a:ext cx="2943063" cy="228960"/>
          </a:xfrm>
          <a:prstGeom prst="roundRect">
            <a:avLst>
              <a:gd name="adj" fmla="val 0"/>
            </a:avLst>
          </a:prstGeom>
          <a:solidFill>
            <a:schemeClr val="bg2">
              <a:alpha val="85000"/>
            </a:schemeClr>
          </a:solid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900" i="1">
                <a:solidFill>
                  <a:srgbClr val="595959"/>
                </a:solidFill>
              </a:rPr>
              <a:t>* Ранее учтённые объекты недвижимости</a:t>
            </a:r>
            <a:endParaRPr sz="900" i="1">
              <a:solidFill>
                <a:srgbClr val="595959"/>
              </a:solidFill>
            </a:endParaRPr>
          </a:p>
        </p:txBody>
      </p:sp>
      <p:sp>
        <p:nvSpPr>
          <p:cNvPr id="1755290424" name="TextBox 1"/>
          <p:cNvSpPr txBox="1"/>
          <p:nvPr/>
        </p:nvSpPr>
        <p:spPr bwMode="auto">
          <a:xfrm>
            <a:off x="10453156" y="3151341"/>
            <a:ext cx="734483" cy="2815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1200" b="1">
                <a:solidFill>
                  <a:schemeClr val="accent3"/>
                </a:solidFill>
              </a:rPr>
              <a:t>239 976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437226" name="Title 2"/>
          <p:cNvSpPr>
            <a:spLocks noGrp="1"/>
          </p:cNvSpPr>
          <p:nvPr>
            <p:ph type="title"/>
          </p:nvPr>
        </p:nvSpPr>
        <p:spPr bwMode="auto">
          <a:xfrm flipH="0" flipV="0">
            <a:off x="859316" y="2"/>
            <a:ext cx="10637355" cy="838197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>
            <a:lvl1pPr>
              <a:tabLst>
                <a:tab pos="1079470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9470" algn="l"/>
              </a:tabLst>
              <a:defRPr/>
            </a:pPr>
            <a:r>
              <a:rPr lang="ru-RU" sz="2200" b="1" i="0" u="none" strike="noStrike" cap="none" spc="0">
                <a:solidFill>
                  <a:srgbClr val="007AFF"/>
                </a:solidFill>
                <a:latin typeface="Arial"/>
                <a:ea typeface="Arial"/>
                <a:cs typeface="Arial"/>
              </a:rPr>
              <a:t>Полный и точный реестр (2/5). Мероприятия по государственной регистрации прав </a:t>
            </a:r>
            <a:r>
              <a:rPr lang="ru-RU" sz="2200" b="1" i="0" u="none" strike="noStrike" cap="none" spc="0">
                <a:solidFill>
                  <a:srgbClr val="007AFF"/>
                </a:solidFill>
                <a:latin typeface="Arial"/>
                <a:ea typeface="Arial"/>
                <a:cs typeface="Arial"/>
              </a:rPr>
              <a:t>на помещения в МКД и по анализу</a:t>
            </a:r>
            <a:r>
              <a:rPr lang="ru-RU" sz="2200" b="1" i="0" u="none" strike="noStrike" cap="none" spc="0">
                <a:solidFill>
                  <a:srgbClr val="007AFF"/>
                </a:solidFill>
                <a:latin typeface="Arial"/>
                <a:ea typeface="Arial"/>
                <a:cs typeface="Arial"/>
              </a:rPr>
              <a:t> нежилых помещений в МКД</a:t>
            </a:r>
            <a:endParaRPr sz="1800"/>
          </a:p>
        </p:txBody>
      </p:sp>
      <p:sp>
        <p:nvSpPr>
          <p:cNvPr id="1453171562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6" y="6492870"/>
            <a:ext cx="2743200" cy="365122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6D5D68F-548B-2E4B-1841-2423C401F488}" type="slidenum">
              <a:rPr lang="ru-RU"/>
              <a:t/>
            </a:fld>
            <a:endParaRPr/>
          </a:p>
        </p:txBody>
      </p:sp>
      <p:sp>
        <p:nvSpPr>
          <p:cNvPr id="872213169" name="Скругленный прямоугольник 33"/>
          <p:cNvSpPr/>
          <p:nvPr/>
        </p:nvSpPr>
        <p:spPr bwMode="auto">
          <a:xfrm flipH="0" flipV="0">
            <a:off x="136407" y="976716"/>
            <a:ext cx="11826826" cy="63879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514309">
              <a:defRPr/>
            </a:pPr>
            <a:endParaRPr lang="ru-RU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007718" name="TextBox 10"/>
          <p:cNvSpPr txBox="1"/>
          <p:nvPr/>
        </p:nvSpPr>
        <p:spPr bwMode="auto">
          <a:xfrm flipH="0" flipV="0">
            <a:off x="136406" y="1036855"/>
            <a:ext cx="11692513" cy="51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400" b="0"/>
              <a:t>В соответствии с поручением Росреестра от 19.03.2025 № 01-2513-ТГ/25, а также Планом мероприятий по повышению качества данных ЕГРН дл</a:t>
            </a:r>
            <a:r>
              <a:rPr sz="1400" b="0"/>
              <a:t>я территориальных органов Росреестра в 2025 году были организованы работы по двум направлениям</a:t>
            </a:r>
            <a:endParaRPr/>
          </a:p>
        </p:txBody>
      </p:sp>
      <p:sp>
        <p:nvSpPr>
          <p:cNvPr id="1469265550" name="Скругленный прямоугольник 12"/>
          <p:cNvSpPr/>
          <p:nvPr/>
        </p:nvSpPr>
        <p:spPr bwMode="auto">
          <a:xfrm flipH="0" flipV="0">
            <a:off x="226107" y="1949709"/>
            <a:ext cx="5664963" cy="851758"/>
          </a:xfrm>
          <a:prstGeom prst="roundRect">
            <a:avLst>
              <a:gd name="adj" fmla="val 16667"/>
            </a:avLst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150" b="1" i="0" u="none" strike="noStrik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Государственная регистрация прав собственности на жилые и нежилые помещения, расположенные в МКД, созданных в соответствии с 214-ФЗ</a:t>
            </a:r>
            <a:endParaRPr lang="ru-RU" sz="1400" b="1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9999389" name="Скругленный прямоугольник 12"/>
          <p:cNvSpPr/>
          <p:nvPr/>
        </p:nvSpPr>
        <p:spPr bwMode="auto">
          <a:xfrm flipH="0" flipV="0">
            <a:off x="6202220" y="1949709"/>
            <a:ext cx="5664962" cy="851757"/>
          </a:xfrm>
          <a:prstGeom prst="roundRect">
            <a:avLst>
              <a:gd name="adj" fmla="val 16667"/>
            </a:avLst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150" b="1" i="0" u="none" strike="noStrik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Государственная регистрация права общей долевой собственности на помещения, являющиеся общим имуществом</a:t>
            </a:r>
            <a:r>
              <a:rPr lang="ru-RU" sz="14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 собственников в МКД</a:t>
            </a:r>
            <a:endParaRPr lang="ru-RU" sz="1400" b="1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1174033465" name=""/>
          <p:cNvGraphicFramePr>
            <a:graphicFrameLocks xmlns:a="http://schemas.openxmlformats.org/drawingml/2006/main"/>
          </p:cNvGraphicFramePr>
          <p:nvPr/>
        </p:nvGraphicFramePr>
        <p:xfrm>
          <a:off x="226107" y="2978896"/>
          <a:ext cx="3957058" cy="2971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3952939" name=""/>
          <p:cNvGraphicFramePr>
            <a:graphicFrameLocks xmlns:a="http://schemas.openxmlformats.org/drawingml/2006/main"/>
          </p:cNvGraphicFramePr>
          <p:nvPr/>
        </p:nvGraphicFramePr>
        <p:xfrm>
          <a:off x="7910124" y="2978896"/>
          <a:ext cx="3957057" cy="297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03010728" name="Стрелка вниз 1962333969"/>
          <p:cNvSpPr/>
          <p:nvPr/>
        </p:nvSpPr>
        <p:spPr bwMode="auto">
          <a:xfrm flipH="0" flipV="0">
            <a:off x="540308" y="3962190"/>
            <a:ext cx="319007" cy="647727"/>
          </a:xfrm>
          <a:prstGeom prst="downArrow">
            <a:avLst>
              <a:gd name="adj1" fmla="val 45115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2699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90289144" name=""/>
          <p:cNvSpPr txBox="1"/>
          <p:nvPr/>
        </p:nvSpPr>
        <p:spPr bwMode="auto">
          <a:xfrm flipH="0" flipV="0">
            <a:off x="540308" y="3575146"/>
            <a:ext cx="553474" cy="27467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200"/>
              <a:t>79%</a:t>
            </a:r>
            <a:endParaRPr sz="1400"/>
          </a:p>
        </p:txBody>
      </p:sp>
      <p:sp>
        <p:nvSpPr>
          <p:cNvPr id="1944345681" name="Rectangle: Rounded Corners 28"/>
          <p:cNvSpPr/>
          <p:nvPr/>
        </p:nvSpPr>
        <p:spPr bwMode="auto">
          <a:xfrm flipH="0" flipV="0">
            <a:off x="9287915" y="2978896"/>
            <a:ext cx="2675318" cy="1192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sz="1600"/>
          </a:p>
          <a:p>
            <a:pPr algn="ctr" defTabSz="914400">
              <a:defRPr/>
            </a:pPr>
            <a:r>
              <a:rPr lang="ru-RU" sz="1200" b="1">
                <a:solidFill>
                  <a:schemeClr val="tx1"/>
                </a:solidFill>
                <a:cs typeface="Times New Roman"/>
              </a:rPr>
              <a:t>Зарегистрировано право собственности на помещения, относящиеся к общему имуществу: 4 252</a:t>
            </a:r>
            <a:endParaRPr lang="ru-RU" sz="1200" b="1">
              <a:solidFill>
                <a:schemeClr val="tx1"/>
              </a:solidFill>
              <a:cs typeface="Times New Roman"/>
            </a:endParaRPr>
          </a:p>
          <a:p>
            <a:pPr algn="ctr" defTabSz="914400">
              <a:defRPr/>
            </a:pPr>
            <a:endParaRPr/>
          </a:p>
        </p:txBody>
      </p:sp>
      <p:sp>
        <p:nvSpPr>
          <p:cNvPr id="249472183" name="Стрелка вниз 1962333969"/>
          <p:cNvSpPr/>
          <p:nvPr/>
        </p:nvSpPr>
        <p:spPr bwMode="auto">
          <a:xfrm flipH="0" flipV="0">
            <a:off x="8290100" y="3962190"/>
            <a:ext cx="319006" cy="647726"/>
          </a:xfrm>
          <a:prstGeom prst="downArrow">
            <a:avLst>
              <a:gd name="adj1" fmla="val 45115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2699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73951376" name=""/>
          <p:cNvSpPr txBox="1"/>
          <p:nvPr/>
        </p:nvSpPr>
        <p:spPr bwMode="auto">
          <a:xfrm flipH="0" flipV="0">
            <a:off x="8218658" y="3687510"/>
            <a:ext cx="555273" cy="27467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200"/>
              <a:t>87%</a:t>
            </a:r>
            <a:endParaRPr sz="1400"/>
          </a:p>
        </p:txBody>
      </p:sp>
      <p:graphicFrame>
        <p:nvGraphicFramePr>
          <p:cNvPr id="1198290401" name="null"/>
          <p:cNvGraphicFramePr>
            <a:graphicFrameLocks xmlns:a="http://schemas.openxmlformats.org/drawingml/2006/main"/>
          </p:cNvGraphicFramePr>
          <p:nvPr/>
        </p:nvGraphicFramePr>
        <p:xfrm>
          <a:off x="2737332" y="3292848"/>
          <a:ext cx="5263598" cy="1860052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2700000"/>
                <a:gridCol w="1170000"/>
                <a:gridCol w="1380898"/>
              </a:tblGrid>
              <a:tr h="333449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anchor="ctr">
                    <a:lnB w="12699" algn="ctr">
                      <a:solidFill>
                        <a:schemeClr val="bg1"/>
                      </a:solidFill>
                      <a:prstDash val="dashDot"/>
                      <a:beve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Апрель 2025</a:t>
                      </a:r>
                      <a:endParaRPr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699" algn="ctr">
                      <a:solidFill>
                        <a:schemeClr val="bg1"/>
                      </a:solidFill>
                      <a:prstDash val="dashDot"/>
                      <a:beve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Июнь 2026</a:t>
                      </a:r>
                      <a:endParaRPr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699" algn="ctr">
                      <a:solidFill>
                        <a:schemeClr val="bg1"/>
                      </a:solidFill>
                      <a:prstDash val="dashDot"/>
                      <a:beve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4079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1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Жилые и нежилые помещения, расположенные в МКД, созданных в соответствии с 214-ФЗ</a:t>
                      </a:r>
                      <a:endParaRPr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699" algn="ctr">
                      <a:solidFill>
                        <a:schemeClr val="bg1"/>
                      </a:solidFill>
                      <a:prstDash val="dashDot"/>
                      <a:bevel/>
                    </a:lnL>
                    <a:lnR w="12699" algn="ctr">
                      <a:solidFill>
                        <a:schemeClr val="bg1"/>
                      </a:solidFill>
                      <a:prstDash val="dashDot"/>
                      <a:bevel/>
                    </a:lnR>
                    <a:lnT w="12699" algn="ctr">
                      <a:solidFill>
                        <a:schemeClr val="bg1"/>
                      </a:solidFill>
                      <a:prstDash val="dashDot"/>
                      <a:bevel/>
                    </a:lnT>
                    <a:lnB w="12699" algn="ctr">
                      <a:solidFill>
                        <a:schemeClr val="bg1"/>
                      </a:solidFill>
                      <a:prstDash val="dashDot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6 547</a:t>
                      </a:r>
                      <a:endParaRPr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699" algn="ctr">
                      <a:solidFill>
                        <a:schemeClr val="bg1"/>
                      </a:solidFill>
                      <a:prstDash val="dashDot"/>
                      <a:bevel/>
                    </a:lnL>
                    <a:lnR w="12699" algn="ctr">
                      <a:solidFill>
                        <a:schemeClr val="bg1"/>
                      </a:solidFill>
                      <a:prstDash val="dashDot"/>
                      <a:bevel/>
                    </a:lnR>
                    <a:lnT w="12699" algn="ctr">
                      <a:solidFill>
                        <a:schemeClr val="bg1"/>
                      </a:solidFill>
                      <a:prstDash val="dashDot"/>
                      <a:bevel/>
                    </a:lnT>
                    <a:lnB w="12699" algn="ctr">
                      <a:solidFill>
                        <a:schemeClr val="bg1"/>
                      </a:solidFill>
                      <a:prstDash val="dashDot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1 393</a:t>
                      </a:r>
                      <a:endParaRPr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699" algn="ctr">
                      <a:solidFill>
                        <a:schemeClr val="bg1"/>
                      </a:solidFill>
                      <a:prstDash val="dashDot"/>
                      <a:bevel/>
                    </a:lnL>
                    <a:lnR w="12699" algn="ctr">
                      <a:solidFill>
                        <a:schemeClr val="bg1"/>
                      </a:solidFill>
                      <a:prstDash val="dashDot"/>
                    </a:lnR>
                    <a:lnT w="12699" algn="ctr">
                      <a:solidFill>
                        <a:schemeClr val="bg1"/>
                      </a:solidFill>
                      <a:prstDash val="dashDot"/>
                      <a:bevel/>
                    </a:lnT>
                    <a:lnB w="12699" algn="ctr">
                      <a:solidFill>
                        <a:schemeClr val="bg1"/>
                      </a:solidFill>
                      <a:prstDash val="dashDot"/>
                      <a:beve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079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Нежилые помещения, относящиеся к общему имуществу</a:t>
                      </a:r>
                      <a:endParaRPr sz="1100" b="1" i="0" u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lnL w="12699" algn="ctr">
                      <a:solidFill>
                        <a:schemeClr val="bg1"/>
                      </a:solidFill>
                      <a:prstDash val="dashDot"/>
                      <a:bevel/>
                    </a:lnL>
                    <a:lnR w="12699" algn="ctr">
                      <a:solidFill>
                        <a:schemeClr val="bg1"/>
                      </a:solidFill>
                      <a:prstDash val="dashDot"/>
                      <a:bevel/>
                    </a:lnR>
                    <a:lnT w="12699" algn="ctr">
                      <a:solidFill>
                        <a:schemeClr val="bg1"/>
                      </a:solidFill>
                      <a:prstDash val="dashDot"/>
                      <a:bevel/>
                    </a:lnT>
                    <a:lnB w="12699" algn="ctr">
                      <a:solidFill>
                        <a:schemeClr val="bg1"/>
                      </a:solidFill>
                      <a:prstDash val="dashDot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7 248</a:t>
                      </a:r>
                      <a:endParaRPr sz="1100" b="1" i="0" u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lnL w="12699" algn="ctr">
                      <a:solidFill>
                        <a:schemeClr val="bg1"/>
                      </a:solidFill>
                      <a:prstDash val="dashDot"/>
                      <a:bevel/>
                    </a:lnL>
                    <a:lnR w="12699" algn="ctr">
                      <a:solidFill>
                        <a:schemeClr val="bg1"/>
                      </a:solidFill>
                      <a:prstDash val="dashDot"/>
                      <a:bevel/>
                    </a:lnR>
                    <a:lnT w="12699" algn="ctr">
                      <a:solidFill>
                        <a:schemeClr val="bg1"/>
                      </a:solidFill>
                      <a:prstDash val="dashDot"/>
                      <a:bevel/>
                    </a:lnT>
                    <a:lnB w="12699" algn="ctr">
                      <a:solidFill>
                        <a:schemeClr val="bg1"/>
                      </a:solidFill>
                      <a:prstDash val="dashDot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1 003</a:t>
                      </a:r>
                      <a:endParaRPr sz="1100" b="1" i="0" u="none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lnL w="12699" algn="ctr">
                      <a:solidFill>
                        <a:schemeClr val="bg1"/>
                      </a:solidFill>
                      <a:prstDash val="dashDot"/>
                      <a:bevel/>
                    </a:lnL>
                    <a:lnR w="12699" algn="ctr">
                      <a:solidFill>
                        <a:schemeClr val="bg1"/>
                      </a:solidFill>
                      <a:prstDash val="dashDot"/>
                    </a:lnR>
                    <a:lnT w="12699" algn="ctr">
                      <a:solidFill>
                        <a:schemeClr val="bg1"/>
                      </a:solidFill>
                      <a:prstDash val="dashDot"/>
                      <a:bevel/>
                    </a:lnT>
                    <a:lnB w="12699" algn="ctr">
                      <a:solidFill>
                        <a:schemeClr val="bg1"/>
                      </a:solidFill>
                      <a:prstDash val="dashDot"/>
                      <a:beve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3734418" name="Скругленный прямоугольник 21"/>
          <p:cNvSpPr/>
          <p:nvPr/>
        </p:nvSpPr>
        <p:spPr bwMode="auto">
          <a:xfrm flipH="0" flipV="0">
            <a:off x="6014778" y="2748078"/>
            <a:ext cx="6079190" cy="1416771"/>
          </a:xfrm>
          <a:prstGeom prst="roundRect">
            <a:avLst>
              <a:gd name="adj" fmla="val 10384"/>
            </a:avLst>
          </a:prstGeom>
          <a:solidFill>
            <a:schemeClr val="bg1"/>
          </a:solidFill>
          <a:ln w="2540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8" tIns="48384" rIns="96768" bIns="48384" numCol="1" spcCol="0" rtlCol="0" fromWordArt="0" anchor="ctr" anchorCtr="0" forceAA="0" compatLnSpc="1">
            <a:prstTxWarp prst="textNoShape"/>
            <a:noAutofit/>
          </a:bodyPr>
          <a:lstStyle/>
          <a:p>
            <a:pPr marL="0" marR="0" lvl="0" indent="0" algn="ctr" defTabSz="4656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74589434" name="Title 2"/>
          <p:cNvSpPr>
            <a:spLocks noGrp="1"/>
          </p:cNvSpPr>
          <p:nvPr>
            <p:ph type="title"/>
          </p:nvPr>
        </p:nvSpPr>
        <p:spPr bwMode="auto">
          <a:xfrm flipH="0" flipV="0">
            <a:off x="859313" y="0"/>
            <a:ext cx="11332678" cy="838197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>
            <a:lvl1pPr>
              <a:tabLst>
                <a:tab pos="1079469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z="22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Полный и точный реестр (3/5). </a:t>
            </a:r>
            <a:r>
              <a:rPr lang="ru-RU" sz="22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Мероприятия по регистрации прав на земельные участки </a:t>
            </a:r>
            <a:r>
              <a:rPr lang="ru-RU" sz="22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под МКД </a:t>
            </a:r>
            <a:r>
              <a:rPr lang="ru-RU" sz="2200" b="1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в Тверской области</a:t>
            </a:r>
            <a:endParaRPr/>
          </a:p>
        </p:txBody>
      </p:sp>
      <p:sp>
        <p:nvSpPr>
          <p:cNvPr id="10894049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5" y="6492870"/>
            <a:ext cx="2743200" cy="365121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068B0BE-3AAB-B913-24C4-1AC904F0F881}" type="slidenum">
              <a:rPr lang="ru-RU"/>
              <a:t/>
            </a:fld>
            <a:endParaRPr/>
          </a:p>
        </p:txBody>
      </p:sp>
      <p:sp>
        <p:nvSpPr>
          <p:cNvPr id="920317224" name="Скругленный прямоугольник 33"/>
          <p:cNvSpPr/>
          <p:nvPr/>
        </p:nvSpPr>
        <p:spPr bwMode="auto">
          <a:xfrm flipH="0" flipV="0">
            <a:off x="5934764" y="4220881"/>
            <a:ext cx="6205894" cy="1910948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 defTabSz="514307">
              <a:defRPr/>
            </a:pPr>
            <a:endParaRPr lang="ru-RU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8387552" name=""/>
          <p:cNvSpPr txBox="1"/>
          <p:nvPr/>
        </p:nvSpPr>
        <p:spPr bwMode="auto">
          <a:xfrm flipH="0" flipV="0">
            <a:off x="6014778" y="4271830"/>
            <a:ext cx="6036028" cy="9452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p>
            <a:pPr algn="ctr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 01.03.2025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 соответствии с ФЗ от 26.12.2024 № 487‑ФЗ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установление границ объектов недвижимости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стало обязательным — для осуществления перехода права. </a:t>
            </a:r>
            <a:br>
              <a:rPr lang="ru-RU" sz="1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Без оформленных границ переход права на объект невозможен.</a:t>
            </a:r>
            <a:endParaRPr sz="1200" b="1"/>
          </a:p>
        </p:txBody>
      </p:sp>
      <p:sp>
        <p:nvSpPr>
          <p:cNvPr id="1338351678" name=""/>
          <p:cNvSpPr txBox="1"/>
          <p:nvPr/>
        </p:nvSpPr>
        <p:spPr bwMode="auto">
          <a:xfrm flipH="0" flipV="0">
            <a:off x="5933305" y="5217070"/>
            <a:ext cx="6258688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p>
            <a:pPr algn="ctr">
              <a:defRPr/>
            </a:pPr>
            <a:r>
              <a:rPr/>
              <a:t>Установленные в ЕГРН границы — это правовая защита собственника, снижение конфликтов и основа для безопасного распоряжения недвижимостью</a:t>
            </a:r>
            <a:endParaRPr/>
          </a:p>
        </p:txBody>
      </p:sp>
      <p:graphicFrame>
        <p:nvGraphicFramePr>
          <p:cNvPr id="1401092377" name="null"/>
          <p:cNvGraphicFramePr>
            <a:graphicFrameLocks xmlns:a="http://schemas.openxmlformats.org/drawingml/2006/main"/>
          </p:cNvGraphicFramePr>
          <p:nvPr/>
        </p:nvGraphicFramePr>
        <p:xfrm>
          <a:off x="207555" y="981072"/>
          <a:ext cx="11737000" cy="3114113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{69012ECD-51FC-41F1-AA8D-1B2483CD663E}</a:tableStyleId>
              </a:tblPr>
              <a:tblGrid>
                <a:gridCol w="1966154"/>
                <a:gridCol w="1966154"/>
                <a:gridCol w="1966154"/>
                <a:gridCol w="1966154"/>
                <a:gridCol w="1966154"/>
                <a:gridCol w="1966154"/>
              </a:tblGrid>
              <a:tr h="96867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/>
                        <a:t>Количество МКД</a:t>
                      </a:r>
                      <a:endParaRPr sz="1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/>
                        <a:t>Количество МКД с привязкой к ЗУ</a:t>
                      </a:r>
                      <a:br>
                        <a:rPr sz="1600"/>
                      </a:br>
                      <a:endParaRPr sz="1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Количество МКД б</a:t>
                      </a:r>
                      <a:r>
                        <a:rPr lang="ru-RU" sz="16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ез привязки</a:t>
                      </a:r>
                      <a:br>
                        <a:rPr lang="ru-RU" sz="16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ru-RU" sz="16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16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к ЗУ</a:t>
                      </a:r>
                      <a:endParaRPr sz="1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/>
                        <a:t>ЗУ с границами </a:t>
                      </a:r>
                      <a:br>
                        <a:rPr sz="1600"/>
                      </a:br>
                      <a:r>
                        <a:rPr sz="1600"/>
                        <a:t>под МКД</a:t>
                      </a:r>
                      <a:endParaRPr sz="1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/>
                        <a:t>Количество</a:t>
                      </a:r>
                      <a:br>
                        <a:rPr sz="1600"/>
                      </a:br>
                      <a:r>
                        <a:rPr sz="1600"/>
                        <a:t>ЗУ под МКД </a:t>
                      </a:r>
                      <a:br>
                        <a:rPr sz="1600"/>
                      </a:br>
                      <a:r>
                        <a:rPr sz="1600"/>
                        <a:t>без прав</a:t>
                      </a:r>
                      <a:endParaRPr sz="16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Количество</a:t>
                      </a:r>
                      <a:br>
                        <a:rPr lang="ru-RU" sz="16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ru-RU" sz="16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ЗУ под МКД </a:t>
                      </a:r>
                      <a:br>
                        <a:rPr lang="ru-RU" sz="16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ru-RU" sz="16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с </a:t>
                      </a:r>
                      <a:r>
                        <a:rPr lang="ru-RU" sz="16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правами</a:t>
                      </a:r>
                      <a:endParaRPr sz="1600"/>
                    </a:p>
                  </a:txBody>
                  <a:tcPr anchor="ctr"/>
                </a:tc>
              </a:tr>
              <a:tr h="79568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/>
                        <a:t>22 491</a:t>
                      </a:r>
                      <a:endParaRPr sz="1600"/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/>
                        <a:t>19 130</a:t>
                      </a:r>
                      <a:endParaRPr sz="1600"/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3 361</a:t>
                      </a:r>
                      <a:endParaRPr sz="1600"/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/>
                        <a:t>2 462</a:t>
                      </a:r>
                      <a:endParaRPr sz="1600"/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/>
                        <a:t>5 933</a:t>
                      </a:r>
                      <a:endParaRPr sz="1600"/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/>
                        <a:t>13 921</a:t>
                      </a:r>
                      <a:endParaRPr sz="1600"/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8679312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29504" y="2748079"/>
            <a:ext cx="5081007" cy="3383751"/>
          </a:xfrm>
          <a:prstGeom prst="rect">
            <a:avLst/>
          </a:prstGeom>
        </p:spPr>
      </p:pic>
      <p:sp>
        <p:nvSpPr>
          <p:cNvPr id="779225834" name=""/>
          <p:cNvSpPr txBox="1"/>
          <p:nvPr/>
        </p:nvSpPr>
        <p:spPr bwMode="auto">
          <a:xfrm flipH="0" flipV="0">
            <a:off x="5955018" y="2861866"/>
            <a:ext cx="6090748" cy="1158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p>
            <a:pPr algn="just">
              <a:defRPr/>
            </a:pPr>
            <a:r>
              <a:rPr sz="1400" b="1"/>
              <a:t>     Способы установления границ земельного участка под МКД:</a:t>
            </a:r>
            <a:endParaRPr sz="1400"/>
          </a:p>
          <a:p>
            <a:pPr algn="just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Индивидуальный: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 заявлению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уполномоченного лица собственников с приложением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межевого плана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и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протокола собрания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об уточнении границ общего земельного участка.</a:t>
            </a:r>
            <a:endParaRPr lang="ru-RU" sz="1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Массовый: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в рамках проведения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комплексных кадастровых работ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 lang="ru-RU" sz="140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694301857" name="Graphic 29"/>
          <p:cNvPicPr/>
          <p:nvPr/>
        </p:nvPicPr>
        <p:blipFill>
          <a:blip r:embed="rId3"/>
          <a:stretch/>
        </p:blipFill>
        <p:spPr bwMode="auto">
          <a:xfrm>
            <a:off x="5589858" y="3070726"/>
            <a:ext cx="373438" cy="365760"/>
          </a:xfrm>
          <a:prstGeom prst="rect">
            <a:avLst/>
          </a:prstGeom>
          <a:ln w="0">
            <a:noFill/>
          </a:ln>
        </p:spPr>
      </p:pic>
      <p:pic>
        <p:nvPicPr>
          <p:cNvPr id="1659121932" name="Graphic 29"/>
          <p:cNvPicPr/>
          <p:nvPr/>
        </p:nvPicPr>
        <p:blipFill>
          <a:blip r:embed="rId3"/>
          <a:stretch/>
        </p:blipFill>
        <p:spPr bwMode="auto">
          <a:xfrm>
            <a:off x="5589858" y="3650386"/>
            <a:ext cx="373438" cy="365760"/>
          </a:xfrm>
          <a:prstGeom prst="rect">
            <a:avLst/>
          </a:prstGeom>
          <a:ln w="0">
            <a:noFill/>
          </a:ln>
        </p:spPr>
      </p:pic>
      <p:sp>
        <p:nvSpPr>
          <p:cNvPr id="1149708991" name="Freeform: Shape 17"/>
          <p:cNvSpPr/>
          <p:nvPr/>
        </p:nvSpPr>
        <p:spPr bwMode="auto">
          <a:xfrm flipH="0" flipV="0">
            <a:off x="5659925" y="4439954"/>
            <a:ext cx="202664" cy="1509597"/>
          </a:xfrm>
          <a:custGeom>
            <a:avLst/>
            <a:gdLst>
              <a:gd name="connsiteX0" fmla="*/ 9321 w 42749"/>
              <a:gd name="connsiteY0" fmla="*/ 153643 h 235607"/>
              <a:gd name="connsiteX1" fmla="*/ 0 w 42749"/>
              <a:gd name="connsiteY1" fmla="*/ 52393 h 235607"/>
              <a:gd name="connsiteX2" fmla="*/ 0 w 42749"/>
              <a:gd name="connsiteY2" fmla="*/ 51429 h 235607"/>
              <a:gd name="connsiteX3" fmla="*/ 0 w 42749"/>
              <a:gd name="connsiteY3" fmla="*/ 10929 h 235607"/>
              <a:gd name="connsiteX4" fmla="*/ 10929 w 42749"/>
              <a:gd name="connsiteY4" fmla="*/ 0 h 235607"/>
              <a:gd name="connsiteX5" fmla="*/ 31821 w 42749"/>
              <a:gd name="connsiteY5" fmla="*/ 0 h 235607"/>
              <a:gd name="connsiteX6" fmla="*/ 42750 w 42749"/>
              <a:gd name="connsiteY6" fmla="*/ 10929 h 235607"/>
              <a:gd name="connsiteX7" fmla="*/ 42750 w 42749"/>
              <a:gd name="connsiteY7" fmla="*/ 51429 h 235607"/>
              <a:gd name="connsiteX8" fmla="*/ 42750 w 42749"/>
              <a:gd name="connsiteY8" fmla="*/ 52393 h 235607"/>
              <a:gd name="connsiteX9" fmla="*/ 33750 w 42749"/>
              <a:gd name="connsiteY9" fmla="*/ 153643 h 235607"/>
              <a:gd name="connsiteX10" fmla="*/ 23143 w 42749"/>
              <a:gd name="connsiteY10" fmla="*/ 163607 h 235607"/>
              <a:gd name="connsiteX11" fmla="*/ 20571 w 42749"/>
              <a:gd name="connsiteY11" fmla="*/ 163607 h 235607"/>
              <a:gd name="connsiteX12" fmla="*/ 9321 w 42749"/>
              <a:gd name="connsiteY12" fmla="*/ 153643 h 235607"/>
              <a:gd name="connsiteX13" fmla="*/ 1607 w 42749"/>
              <a:gd name="connsiteY13" fmla="*/ 220821 h 235607"/>
              <a:gd name="connsiteX14" fmla="*/ 1607 w 42749"/>
              <a:gd name="connsiteY14" fmla="*/ 208607 h 235607"/>
              <a:gd name="connsiteX15" fmla="*/ 16393 w 42749"/>
              <a:gd name="connsiteY15" fmla="*/ 193821 h 235607"/>
              <a:gd name="connsiteX16" fmla="*/ 26036 w 42749"/>
              <a:gd name="connsiteY16" fmla="*/ 193821 h 235607"/>
              <a:gd name="connsiteX17" fmla="*/ 40821 w 42749"/>
              <a:gd name="connsiteY17" fmla="*/ 208607 h 235607"/>
              <a:gd name="connsiteX18" fmla="*/ 40821 w 42749"/>
              <a:gd name="connsiteY18" fmla="*/ 220821 h 235607"/>
              <a:gd name="connsiteX19" fmla="*/ 26036 w 42749"/>
              <a:gd name="connsiteY19" fmla="*/ 235607 h 235607"/>
              <a:gd name="connsiteX20" fmla="*/ 16393 w 42749"/>
              <a:gd name="connsiteY20" fmla="*/ 235607 h 235607"/>
              <a:gd name="connsiteX21" fmla="*/ 1607 w 42749"/>
              <a:gd name="connsiteY21" fmla="*/ 220821 h 23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749" h="235607" fill="norm" stroke="1" extrusionOk="0">
                <a:moveTo>
                  <a:pt x="9321" y="153643"/>
                </a:moveTo>
                <a:lnTo>
                  <a:pt x="0" y="52393"/>
                </a:lnTo>
                <a:cubicBezTo>
                  <a:pt x="0" y="52071"/>
                  <a:pt x="0" y="51750"/>
                  <a:pt x="0" y="51429"/>
                </a:cubicBezTo>
                <a:lnTo>
                  <a:pt x="0" y="10929"/>
                </a:lnTo>
                <a:cubicBezTo>
                  <a:pt x="0" y="4821"/>
                  <a:pt x="4821" y="0"/>
                  <a:pt x="10929" y="0"/>
                </a:cubicBezTo>
                <a:lnTo>
                  <a:pt x="31821" y="0"/>
                </a:lnTo>
                <a:cubicBezTo>
                  <a:pt x="37929" y="0"/>
                  <a:pt x="42750" y="4821"/>
                  <a:pt x="42750" y="10929"/>
                </a:cubicBezTo>
                <a:lnTo>
                  <a:pt x="42750" y="51429"/>
                </a:lnTo>
                <a:cubicBezTo>
                  <a:pt x="42750" y="51750"/>
                  <a:pt x="42750" y="52071"/>
                  <a:pt x="42750" y="52393"/>
                </a:cubicBezTo>
                <a:lnTo>
                  <a:pt x="33750" y="153643"/>
                </a:lnTo>
                <a:cubicBezTo>
                  <a:pt x="33107" y="159107"/>
                  <a:pt x="28607" y="163607"/>
                  <a:pt x="23143" y="163607"/>
                </a:cubicBezTo>
                <a:lnTo>
                  <a:pt x="20571" y="163607"/>
                </a:lnTo>
                <a:cubicBezTo>
                  <a:pt x="14464" y="163607"/>
                  <a:pt x="9643" y="159107"/>
                  <a:pt x="9321" y="153643"/>
                </a:cubicBezTo>
                <a:close/>
                <a:moveTo>
                  <a:pt x="1607" y="220821"/>
                </a:moveTo>
                <a:lnTo>
                  <a:pt x="1607" y="208607"/>
                </a:lnTo>
                <a:cubicBezTo>
                  <a:pt x="1607" y="200250"/>
                  <a:pt x="8357" y="193821"/>
                  <a:pt x="16393" y="193821"/>
                </a:cubicBezTo>
                <a:lnTo>
                  <a:pt x="26036" y="193821"/>
                </a:lnTo>
                <a:cubicBezTo>
                  <a:pt x="34393" y="193821"/>
                  <a:pt x="40821" y="200571"/>
                  <a:pt x="40821" y="208607"/>
                </a:cubicBezTo>
                <a:lnTo>
                  <a:pt x="40821" y="220821"/>
                </a:lnTo>
                <a:cubicBezTo>
                  <a:pt x="40821" y="229179"/>
                  <a:pt x="34071" y="235607"/>
                  <a:pt x="26036" y="235607"/>
                </a:cubicBezTo>
                <a:lnTo>
                  <a:pt x="16393" y="235607"/>
                </a:lnTo>
                <a:cubicBezTo>
                  <a:pt x="8357" y="235607"/>
                  <a:pt x="1607" y="229179"/>
                  <a:pt x="1607" y="220821"/>
                </a:cubicBezTo>
                <a:close/>
              </a:path>
            </a:pathLst>
          </a:custGeom>
          <a:solidFill>
            <a:schemeClr val="accent3"/>
          </a:solidFill>
          <a:ln w="3151" cap="flat">
            <a:noFill/>
            <a:prstDash val="solid"/>
            <a:miter/>
          </a:ln>
        </p:spPr>
        <p:txBody>
          <a:bodyPr lIns="91440" tIns="45720" rIns="91440" bIns="45720" rtlCol="0" anchor="ctr"/>
          <a:lstStyle/>
          <a:p>
            <a:pPr>
              <a:defRPr/>
            </a:pPr>
            <a:endParaRPr lang="ru-RU" sz="125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1299095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677821" y="35334"/>
            <a:ext cx="11514173" cy="838197"/>
          </a:xfrm>
          <a:prstGeom prst="rect">
            <a:avLst/>
          </a:prstGeom>
          <a:noFill/>
          <a:ln w="0">
            <a:noFill/>
          </a:ln>
        </p:spPr>
        <p:txBody>
          <a:bodyPr vert="horz" lIns="119997" tIns="59994" rIns="119997" bIns="59994" rtlCol="0" anchor="ctr">
            <a:noAutofit/>
          </a:bodyPr>
          <a:lstStyle/>
          <a:p>
            <a:pPr indent="0" algn="l" defTabSz="914400">
              <a:lnSpc>
                <a:spcPct val="90000"/>
              </a:lnSpc>
              <a:buNone/>
              <a:defRPr/>
            </a:pPr>
            <a:br>
              <a:rPr lang="ru-RU" sz="2200" b="1" i="0" u="none" strike="noStrike" cap="none" spc="0">
                <a:solidFill>
                  <a:srgbClr val="008CFF"/>
                </a:solidFill>
                <a:latin typeface="Arial"/>
                <a:ea typeface="Times New Roman"/>
                <a:cs typeface="Arial"/>
              </a:rPr>
            </a:br>
            <a:r>
              <a:rPr lang="ru-RU" sz="2200" b="1" i="0" u="none" strike="noStrike" cap="none" spc="0">
                <a:solidFill>
                  <a:srgbClr val="008CFF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ru-RU" sz="2000" b="1" i="0" u="none" strike="noStrike" cap="none" spc="0">
                <a:solidFill>
                  <a:srgbClr val="008CFF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ru-RU" sz="2000" b="1" i="0" u="none" strike="noStrike" cap="none" spc="0">
                <a:solidFill>
                  <a:srgbClr val="008CFF"/>
                </a:solidFill>
                <a:latin typeface="Arial"/>
                <a:ea typeface="Times New Roman"/>
                <a:cs typeface="Arial"/>
              </a:rPr>
              <a:t>Полный и точный реестр (4/5). Интеграция данных</a:t>
            </a:r>
            <a:endParaRPr sz="2200" b="0" strike="noStrike" spc="0">
              <a:solidFill>
                <a:schemeClr val="dk1"/>
              </a:solidFill>
              <a:latin typeface="Arial"/>
            </a:endParaRPr>
          </a:p>
          <a:p>
            <a:pPr>
              <a:defRPr/>
            </a:pPr>
            <a:endParaRPr/>
          </a:p>
        </p:txBody>
      </p:sp>
      <p:sp>
        <p:nvSpPr>
          <p:cNvPr id="476252646" name="PlaceHolder 1"/>
          <p:cNvSpPr>
            <a:spLocks noGrp="1"/>
          </p:cNvSpPr>
          <p:nvPr>
            <p:ph type="sldNum" sz="quarter" idx="4294967295"/>
          </p:nvPr>
        </p:nvSpPr>
        <p:spPr bwMode="auto"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0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DD44A0BC-857B-2AD7-FB6F-2C1489CDEA60}" type="slidenum">
              <a:rPr lang="ru-RU" sz="1400" b="1" strike="noStrike" spc="0">
                <a:solidFill>
                  <a:srgbClr val="FFFFFF"/>
                </a:solidFill>
                <a:latin typeface="Arial"/>
              </a:rPr>
              <a:t/>
            </a:fld>
            <a:endParaRPr lang="ru-RU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3295769" name="Прямоугольник 29"/>
          <p:cNvSpPr/>
          <p:nvPr/>
        </p:nvSpPr>
        <p:spPr bwMode="auto">
          <a:xfrm>
            <a:off x="7849080" y="1075680"/>
            <a:ext cx="3366360" cy="370314"/>
          </a:xfrm>
          <a:prstGeom prst="roundRect">
            <a:avLst>
              <a:gd name="adj" fmla="val 16667"/>
            </a:avLst>
          </a:prstGeom>
          <a:noFill/>
          <a:ln w="2857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600" b="1" strike="noStrike" spc="0">
                <a:solidFill>
                  <a:srgbClr val="FFFFFF"/>
                </a:solidFill>
                <a:latin typeface="Arial"/>
                <a:ea typeface="Times New Roman"/>
              </a:rPr>
              <a:t>ДОСТИГНУТЫЙ РЕЗУЛЬТАТ</a:t>
            </a:r>
            <a:endParaRPr lang="ru-RU" sz="16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2511249" name="Graphic 363"/>
          <p:cNvPicPr/>
          <p:nvPr/>
        </p:nvPicPr>
        <p:blipFill>
          <a:blip r:embed="rId2"/>
          <a:stretch/>
        </p:blipFill>
        <p:spPr bwMode="auto">
          <a:xfrm>
            <a:off x="7338240" y="1042560"/>
            <a:ext cx="472680" cy="499680"/>
          </a:xfrm>
          <a:prstGeom prst="rect">
            <a:avLst/>
          </a:prstGeom>
          <a:ln w="0">
            <a:noFill/>
          </a:ln>
        </p:spPr>
      </p:pic>
      <p:sp>
        <p:nvSpPr>
          <p:cNvPr id="512248159" name="PlaceHolder 1"/>
          <p:cNvSpPr>
            <a:spLocks noGrp="1"/>
          </p:cNvSpPr>
          <p:nvPr/>
        </p:nvSpPr>
        <p:spPr bwMode="auto">
          <a:xfrm>
            <a:off x="10728129" y="1812105"/>
            <a:ext cx="767547" cy="1165608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16230BA4-D782-0C6C-AA16-E9BC3B621988}" type="slidenum">
              <a:rPr lang="ru-RU" sz="1400" b="1" strike="noStrike" spc="0">
                <a:solidFill>
                  <a:srgbClr val="FFFFFF"/>
                </a:solidFill>
                <a:latin typeface="Arial"/>
              </a:rPr>
              <a:t/>
            </a:fld>
            <a:endParaRPr lang="ru-RU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0021416" name="Скругленный прямоугольник 7"/>
          <p:cNvSpPr/>
          <p:nvPr/>
        </p:nvSpPr>
        <p:spPr bwMode="auto">
          <a:xfrm flipH="0" flipV="0">
            <a:off x="6139716" y="1209596"/>
            <a:ext cx="5767023" cy="1768113"/>
          </a:xfrm>
          <a:prstGeom prst="roundRect">
            <a:avLst>
              <a:gd name="adj" fmla="val 5915"/>
            </a:avLst>
          </a:prstGeom>
          <a:solidFill>
            <a:schemeClr val="bg1"/>
          </a:solidFill>
          <a:ln w="25400">
            <a:solidFill>
              <a:srgbClr val="00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6840" tIns="48240" rIns="96840" bIns="48240" numCol="1" spcCol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0">
              <a:solidFill>
                <a:srgbClr val="002060"/>
              </a:solidFill>
              <a:latin typeface="Arial"/>
              <a:ea typeface="Times New Roman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400" b="0" strike="noStrike" spc="0">
                <a:solidFill>
                  <a:srgbClr val="002060"/>
                </a:solidFill>
                <a:latin typeface="Arial"/>
                <a:ea typeface="Times New Roman"/>
              </a:rPr>
              <a:t>Управлением Росреестра по Тверской области </a:t>
            </a:r>
            <a:r>
              <a:rPr lang="ru-RU" sz="1400" b="0" strike="noStrike" spc="0">
                <a:solidFill>
                  <a:srgbClr val="002060"/>
                </a:solidFill>
                <a:latin typeface="Arial"/>
                <a:ea typeface="Times New Roman"/>
              </a:rPr>
              <a:t>осуществлялось взаимодействие </a:t>
            </a:r>
            <a:r>
              <a:rPr lang="ru-RU" sz="1400" b="0" strike="noStrike" spc="0">
                <a:solidFill>
                  <a:srgbClr val="002060"/>
                </a:solidFill>
                <a:latin typeface="Arial"/>
                <a:ea typeface="Times New Roman"/>
              </a:rPr>
              <a:t>с жилищной инспекцией Тверской области </a:t>
            </a:r>
            <a:br>
              <a:rPr lang="ru-RU" sz="1400" b="0" strike="noStrike" spc="0">
                <a:solidFill>
                  <a:srgbClr val="002060"/>
                </a:solidFill>
                <a:latin typeface="Arial"/>
                <a:ea typeface="Times New Roman"/>
              </a:rPr>
            </a:br>
            <a:r>
              <a:rPr lang="ru-RU" sz="1400" b="0" strike="noStrike" spc="0">
                <a:solidFill>
                  <a:srgbClr val="002060"/>
                </a:solidFill>
                <a:latin typeface="Arial"/>
                <a:ea typeface="Times New Roman"/>
              </a:rPr>
              <a:t>по анализу состава многоквартирных домов,</a:t>
            </a:r>
            <a:r>
              <a:rPr lang="ru-RU" sz="1400" b="0" i="0" u="none" strike="noStrike" cap="none" spc="0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 содержащихся </a:t>
            </a:r>
            <a:br>
              <a:rPr lang="ru-RU" sz="1400" b="0" i="0" u="none" strike="noStrike" cap="none" spc="0">
                <a:solidFill>
                  <a:srgbClr val="002060"/>
                </a:solidFill>
                <a:latin typeface="Arial"/>
                <a:ea typeface="Times New Roman"/>
                <a:cs typeface="Arial"/>
              </a:rPr>
            </a:br>
            <a:r>
              <a:rPr lang="ru-RU" sz="1400" b="0" i="0" u="none" strike="noStrike" cap="none" spc="0">
                <a:solidFill>
                  <a:srgbClr val="002060"/>
                </a:solidFill>
                <a:latin typeface="Arial"/>
                <a:ea typeface="Times New Roman"/>
                <a:cs typeface="Arial"/>
              </a:rPr>
              <a:t>в ГИС ЖКХ </a:t>
            </a:r>
            <a:r>
              <a:rPr lang="ru-RU" sz="1400" b="0" strike="noStrike" spc="0">
                <a:solidFill>
                  <a:srgbClr val="002060"/>
                </a:solidFill>
                <a:latin typeface="Arial"/>
                <a:ea typeface="Times New Roman"/>
              </a:rPr>
              <a:t>на предмет выявления:</a:t>
            </a:r>
            <a:endParaRPr lang="ru-RU" sz="1400" b="0" strike="noStrike" spc="0">
              <a:solidFill>
                <a:srgbClr val="002060"/>
              </a:solidFill>
              <a:latin typeface="Arial"/>
              <a:ea typeface="Times New Roman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1400" b="0" strike="noStrike" spc="0">
                <a:solidFill>
                  <a:srgbClr val="002060"/>
                </a:solidFill>
                <a:latin typeface="Arial"/>
                <a:ea typeface="Times New Roman"/>
              </a:rPr>
              <a:t>неучтенных в ЕГРН сведений о помещениях, сведений </a:t>
            </a:r>
            <a:br>
              <a:rPr lang="ru-RU" sz="1400" b="0" strike="noStrike" spc="0">
                <a:solidFill>
                  <a:srgbClr val="002060"/>
                </a:solidFill>
                <a:latin typeface="Arial"/>
                <a:ea typeface="Times New Roman"/>
              </a:rPr>
            </a:br>
            <a:r>
              <a:rPr lang="ru-RU" sz="1400" b="0" strike="noStrike" spc="0">
                <a:solidFill>
                  <a:srgbClr val="002060"/>
                </a:solidFill>
                <a:latin typeface="Arial"/>
                <a:ea typeface="Times New Roman"/>
              </a:rPr>
              <a:t>о помещениях без прав, дублирующих сведений.</a:t>
            </a:r>
            <a:endParaRPr sz="1600" b="0" strike="noStrike" spc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37671284" name="Скругленный прямоугольник 21"/>
          <p:cNvSpPr/>
          <p:nvPr/>
        </p:nvSpPr>
        <p:spPr bwMode="auto">
          <a:xfrm flipH="0" flipV="0">
            <a:off x="6388308" y="3012806"/>
            <a:ext cx="5360145" cy="715932"/>
          </a:xfrm>
          <a:prstGeom prst="roundRect">
            <a:avLst>
              <a:gd name="adj" fmla="val 16667"/>
            </a:avLst>
          </a:prstGeom>
          <a:solidFill>
            <a:srgbClr val="008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defRPr/>
            </a:pPr>
            <a:r>
              <a:rPr sz="1400" b="1">
                <a:solidFill>
                  <a:schemeClr val="bg1"/>
                </a:solidFill>
              </a:rPr>
              <a:t>Управлением проведены работы в отношении</a:t>
            </a:r>
            <a:r>
              <a:rPr sz="1400" b="1">
                <a:solidFill>
                  <a:schemeClr val="bg1"/>
                </a:solidFill>
              </a:rPr>
              <a:t> </a:t>
            </a:r>
            <a:br>
              <a:rPr sz="1400" b="1">
                <a:solidFill>
                  <a:schemeClr val="bg1"/>
                </a:solidFill>
              </a:rPr>
            </a:br>
            <a:r>
              <a:rPr sz="1400" b="1">
                <a:solidFill>
                  <a:schemeClr val="bg1"/>
                </a:solidFill>
              </a:rPr>
              <a:t>6 005 МКД с расхождениями, перечень которых предоставлен оператором </a:t>
            </a:r>
            <a:r>
              <a:rPr sz="1400" b="1">
                <a:solidFill>
                  <a:schemeClr val="bg1"/>
                </a:solidFill>
              </a:rPr>
              <a:t>ГИС ЖКХ</a:t>
            </a:r>
            <a:endParaRPr sz="1400" b="1">
              <a:solidFill>
                <a:schemeClr val="bg1"/>
              </a:solidFill>
            </a:endParaRPr>
          </a:p>
        </p:txBody>
      </p:sp>
      <p:sp>
        <p:nvSpPr>
          <p:cNvPr id="532860055" name="Rectangle: Rounded Corners 2"/>
          <p:cNvSpPr/>
          <p:nvPr/>
        </p:nvSpPr>
        <p:spPr bwMode="auto">
          <a:xfrm flipH="0" flipV="0">
            <a:off x="144382" y="3603054"/>
            <a:ext cx="5829275" cy="1181580"/>
          </a:xfrm>
          <a:prstGeom prst="roundRect">
            <a:avLst>
              <a:gd name="adj" fmla="val 19539"/>
            </a:avLst>
          </a:prstGeom>
          <a:gradFill rotWithShape="0">
            <a:gsLst>
              <a:gs pos="0">
                <a:srgbClr val="008CFF"/>
              </a:gs>
              <a:gs pos="56800">
                <a:srgbClr val="00B0F0"/>
              </a:gs>
              <a:gs pos="100000">
                <a:srgbClr val="47FFD1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В</a:t>
            </a:r>
            <a:r>
              <a:rPr lang="ru-RU" sz="125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соответствии со ст.32 Федерального закона №218-ФЗ от 13.07.2015 «</a:t>
            </a:r>
            <a:r>
              <a:rPr lang="ru-RU" sz="125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О </a:t>
            </a:r>
            <a:r>
              <a:rPr lang="ru-RU" sz="125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государственной </a:t>
            </a:r>
            <a:r>
              <a:rPr lang="ru-RU" sz="125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регистрации недвижимости</a:t>
            </a:r>
            <a:r>
              <a:rPr lang="ru-RU" sz="125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»</a:t>
            </a:r>
            <a:r>
              <a:rPr lang="ru-RU" sz="125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ОМС </a:t>
            </a:r>
            <a:r>
              <a:rPr lang="ru-RU" sz="125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обязаны</a:t>
            </a:r>
            <a:r>
              <a:rPr lang="ru-RU" sz="125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25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направлять в орган регистрации прав документы </a:t>
            </a:r>
            <a:r>
              <a:rPr lang="ru-RU" sz="125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для внесения таких сведений в ЕГРН</a:t>
            </a:r>
            <a:r>
              <a:rPr lang="ru-RU" sz="125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25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в</a:t>
            </a:r>
            <a:r>
              <a:rPr lang="ru-RU" sz="1250" b="1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порядке межведомственного информационного взаимодействия</a:t>
            </a:r>
            <a:endParaRPr sz="1250" b="1" i="0" u="none" strike="noStrike" cap="none" spc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107512360" name="Стрелка вправо 12"/>
          <p:cNvSpPr/>
          <p:nvPr/>
        </p:nvSpPr>
        <p:spPr bwMode="auto">
          <a:xfrm rot="5399771" flipH="0" flipV="0">
            <a:off x="2765283" y="3016987"/>
            <a:ext cx="375274" cy="9262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8CFF"/>
              </a:gs>
              <a:gs pos="56800">
                <a:srgbClr val="00B0F0"/>
              </a:gs>
              <a:gs pos="100000">
                <a:srgbClr val="47FFD1"/>
              </a:gs>
            </a:gsLst>
            <a:lin ang="2700000" scaled="1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endParaRPr lang="ru-RU" sz="1250" b="0" strike="noStrike" spc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951285805" name="null"/>
          <p:cNvGraphicFramePr>
            <a:graphicFrameLocks xmlns:a="http://schemas.openxmlformats.org/drawingml/2006/main"/>
          </p:cNvGraphicFramePr>
          <p:nvPr/>
        </p:nvGraphicFramePr>
        <p:xfrm>
          <a:off x="6230463" y="4046968"/>
          <a:ext cx="5585527" cy="2363376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4050000"/>
                <a:gridCol w="1522828"/>
              </a:tblGrid>
              <a:tr h="33899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Количество</a:t>
                      </a: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МКД, в отношении которых разночтения       в составе МКД устранены </a:t>
                      </a:r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1"/>
                        <a:t>1 663</a:t>
                      </a:r>
                      <a:endParaRPr sz="1200"/>
                    </a:p>
                  </a:txBody>
                  <a:tcPr marL="0" marR="0" marT="0" marB="0"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chemeClr val="bg1"/>
                    </a:solidFill>
                  </a:tcPr>
                </a:tc>
              </a:tr>
              <a:tr h="33899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Количество</a:t>
                      </a: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МКД, в отношении которых разночтения       в составе МКД не выявлены </a:t>
                      </a:r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1"/>
                        <a:t>747</a:t>
                      </a:r>
                      <a:endParaRPr sz="1200" b="1"/>
                    </a:p>
                  </a:txBody>
                  <a:tcPr marL="0" marR="0" marT="0" marB="0"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chemeClr val="bg1"/>
                    </a:solidFill>
                  </a:tcPr>
                </a:tc>
              </a:tr>
              <a:tr h="33899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Количество</a:t>
                      </a: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МКД, в отношении которых разночтения      в ЕГРН не выявлены, а </a:t>
                      </a: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сведениях ГИС ЖКХ содержатся дублирующие сведения</a:t>
                      </a:r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1"/>
                        <a:t>3 595</a:t>
                      </a:r>
                      <a:endParaRPr sz="1200" b="1"/>
                    </a:p>
                  </a:txBody>
                  <a:tcPr marL="0" marR="0" marT="0" marB="0"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chemeClr val="bg1"/>
                    </a:solidFill>
                  </a:tcPr>
                </a:tc>
              </a:tr>
              <a:tr h="33899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Количество </a:t>
                      </a: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проанализированных </a:t>
                      </a: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помещений в МКД </a:t>
                      </a:r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rgbClr val="DFF9EA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1"/>
                        <a:t>315 840</a:t>
                      </a:r>
                      <a:endParaRPr sz="1200" b="1"/>
                    </a:p>
                  </a:txBody>
                  <a:tcPr marL="0" marR="0" marT="0" marB="0"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rgbClr val="DFF9EA"/>
                    </a:solidFill>
                  </a:tcPr>
                </a:tc>
              </a:tr>
              <a:tr h="338999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И</a:t>
                      </a: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з них к</a:t>
                      </a: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оличество помещений </a:t>
                      </a: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 зарегистрированными правами </a:t>
                      </a: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 lang="ru-RU" sz="1200" b="0" i="0" u="none" strike="noStrike" cap="none" spc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rgbClr val="DFF9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307 296</a:t>
                      </a:r>
                      <a:endParaRPr lang="ru-RU" sz="1200" b="1" i="0" u="none" strike="noStrike" cap="none" spc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rgbClr val="DFF9EA"/>
                    </a:solidFill>
                  </a:tcPr>
                </a:tc>
              </a:tr>
              <a:tr h="338999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Количество помещений сведения о которых внесены    в ЕГРН к</a:t>
                      </a: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ак о р</a:t>
                      </a:r>
                      <a:r>
                        <a:rPr lang="ru-RU" sz="1200" b="0" i="0" u="none" strike="noStrike" cap="none" spc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анее учтённых объектах недвижимости</a:t>
                      </a:r>
                      <a:endParaRPr sz="120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  <a:bevel/>
                    </a:lnB>
                    <a:solidFill>
                      <a:srgbClr val="DFF9EA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1"/>
                        <a:t>4 546</a:t>
                      </a:r>
                      <a:endParaRPr sz="1200" b="1"/>
                    </a:p>
                  </a:txBody>
                  <a:tcPr marL="0" marR="0" marT="0" marB="0"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  <a:bevel/>
                    </a:lnB>
                    <a:solidFill>
                      <a:srgbClr val="DFF9EA"/>
                    </a:solidFill>
                  </a:tcPr>
                </a:tc>
              </a:tr>
            </a:tbl>
          </a:graphicData>
        </a:graphic>
      </p:graphicFrame>
      <p:sp>
        <p:nvSpPr>
          <p:cNvPr id="255095620" name="Скругленный прямоугольник 3"/>
          <p:cNvSpPr/>
          <p:nvPr/>
        </p:nvSpPr>
        <p:spPr bwMode="auto">
          <a:xfrm flipH="0" flipV="0">
            <a:off x="223905" y="2662933"/>
            <a:ext cx="5749751" cy="629554"/>
          </a:xfrm>
          <a:prstGeom prst="roundRect">
            <a:avLst>
              <a:gd name="adj" fmla="val 16667"/>
            </a:avLst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Ответственным за присвоение/изменение/аннулирование адреса является орган местного самоуправления.</a:t>
            </a:r>
            <a:endParaRPr lang="ru-RU" sz="1400" b="1" i="0" u="none" strike="noStrike" cap="none" spc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22086557" name="Стрелка вправо 12"/>
          <p:cNvSpPr/>
          <p:nvPr/>
        </p:nvSpPr>
        <p:spPr bwMode="auto">
          <a:xfrm rot="5399736" flipH="0" flipV="0">
            <a:off x="8758711" y="3432934"/>
            <a:ext cx="301725" cy="9262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8CFF"/>
              </a:gs>
              <a:gs pos="56800">
                <a:srgbClr val="00B0F0"/>
              </a:gs>
              <a:gs pos="100000">
                <a:srgbClr val="47FFD1"/>
              </a:gs>
            </a:gsLst>
            <a:lin ang="2700000" scaled="1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endParaRPr lang="ru-RU" sz="1250" b="0" strike="noStrike" spc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7548727" name="TextBox 38"/>
          <p:cNvSpPr txBox="1"/>
          <p:nvPr/>
        </p:nvSpPr>
        <p:spPr bwMode="auto">
          <a:xfrm flipH="0" flipV="0">
            <a:off x="-48006" y="6397646"/>
            <a:ext cx="6040089" cy="457560"/>
          </a:xfrm>
          <a:prstGeom prst="roundRect">
            <a:avLst>
              <a:gd name="adj" fmla="val 0"/>
            </a:avLst>
          </a:prstGeom>
          <a:solidFill>
            <a:schemeClr val="bg2">
              <a:alpha val="85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200" b="1" i="1">
                <a:solidFill>
                  <a:schemeClr val="accent1">
                    <a:lumMod val="50000"/>
                  </a:schemeClr>
                </a:solidFill>
              </a:rPr>
              <a:t>Количество объектов в ЕГРН с установленными в ФИАС адресами увеличилось на 9,02 % (211 184 ОН) </a:t>
            </a:r>
            <a:endParaRPr sz="900" i="1">
              <a:solidFill>
                <a:srgbClr val="595959"/>
              </a:solidFill>
            </a:endParaRPr>
          </a:p>
        </p:txBody>
      </p:sp>
      <p:sp>
        <p:nvSpPr>
          <p:cNvPr id="1104273263" name="Скругленный прямоугольник 10"/>
          <p:cNvSpPr/>
          <p:nvPr/>
        </p:nvSpPr>
        <p:spPr bwMode="auto">
          <a:xfrm flipH="0" flipV="0">
            <a:off x="6603714" y="873531"/>
            <a:ext cx="4611726" cy="558472"/>
          </a:xfrm>
          <a:prstGeom prst="roundRect">
            <a:avLst>
              <a:gd name="adj" fmla="val 16667"/>
            </a:avLst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rgbClr val="FFFFFF"/>
                </a:solidFill>
                <a:latin typeface="Arial"/>
                <a:ea typeface="Times New Roman"/>
                <a:cs typeface="Arial"/>
              </a:rPr>
              <a:t>Взаимодействие с ГУ «Государственная жилищная инспекция»</a:t>
            </a:r>
            <a:endParaRPr sz="16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2191866" name="Скругленный прямоугольник 7"/>
          <p:cNvSpPr/>
          <p:nvPr/>
        </p:nvSpPr>
        <p:spPr bwMode="auto">
          <a:xfrm flipH="0" flipV="0">
            <a:off x="206634" y="1204678"/>
            <a:ext cx="5767023" cy="1319906"/>
          </a:xfrm>
          <a:prstGeom prst="roundRect">
            <a:avLst>
              <a:gd name="adj" fmla="val 5915"/>
            </a:avLst>
          </a:prstGeom>
          <a:solidFill>
            <a:schemeClr val="bg1"/>
          </a:solidFill>
          <a:ln w="25400">
            <a:solidFill>
              <a:srgbClr val="00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6840" tIns="48240" rIns="96840" bIns="48240" numCol="1" spcCol="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ru-RU" sz="1600" b="0" i="0" u="none" strike="noStrike" cap="none" spc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16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рамках взаимодействия с ФНС России проводятся работы по наполнению ЕГРН и ГАР сведениями </a:t>
            </a:r>
            <a:br>
              <a:rPr lang="ru-RU" sz="16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lang="ru-RU" sz="16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 адресах объектов адресации и кадастровых номерах объектов недвижимости.</a:t>
            </a:r>
            <a:endParaRPr lang="ru-RU" sz="1600" b="0" i="0" u="none" strike="noStrike" cap="none" spc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72647945" name="Скругленный прямоугольник 10"/>
          <p:cNvSpPr/>
          <p:nvPr/>
        </p:nvSpPr>
        <p:spPr bwMode="auto">
          <a:xfrm flipH="0" flipV="0">
            <a:off x="784284" y="873531"/>
            <a:ext cx="4611726" cy="558472"/>
          </a:xfrm>
          <a:prstGeom prst="roundRect">
            <a:avLst>
              <a:gd name="adj" fmla="val 16667"/>
            </a:avLst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rgbClr val="FFFFFF"/>
                </a:solidFill>
                <a:latin typeface="Arial"/>
                <a:ea typeface="Times New Roman"/>
                <a:cs typeface="Arial"/>
              </a:rPr>
              <a:t>Взаимодействие с оператором ФИАС</a:t>
            </a:r>
            <a:endParaRPr sz="1600" b="0" strike="noStrike" spc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31531362" name="null"/>
          <p:cNvGraphicFramePr>
            <a:graphicFrameLocks xmlns:a="http://schemas.openxmlformats.org/drawingml/2006/main"/>
          </p:cNvGraphicFramePr>
          <p:nvPr/>
        </p:nvGraphicFramePr>
        <p:xfrm>
          <a:off x="175509" y="4843166"/>
          <a:ext cx="5816572" cy="1554479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854865"/>
                <a:gridCol w="1305133"/>
                <a:gridCol w="1786338"/>
                <a:gridCol w="1870236"/>
              </a:tblGrid>
              <a:tr h="76972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1">
                          <a:solidFill>
                            <a:schemeClr val="bg1"/>
                          </a:solidFill>
                        </a:rPr>
                        <a:t>Период</a:t>
                      </a:r>
                      <a:endParaRPr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1">
                          <a:solidFill>
                            <a:schemeClr val="bg1"/>
                          </a:solidFill>
                        </a:rPr>
                        <a:t>Действующие объекты адресации</a:t>
                      </a:r>
                      <a:endParaRPr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1">
                          <a:solidFill>
                            <a:schemeClr val="bg1"/>
                          </a:solidFill>
                        </a:rPr>
                        <a:t>Объекты адресации с кадастровыми номерами</a:t>
                      </a:r>
                      <a:endParaRPr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 b="1">
                          <a:solidFill>
                            <a:schemeClr val="bg1"/>
                          </a:solidFill>
                        </a:rPr>
                        <a:t>Процент объектов адресации                   с кадастровыми номерами</a:t>
                      </a:r>
                      <a:endParaRPr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rgbClr val="00CC99"/>
                    </a:solidFill>
                  </a:tcPr>
                </a:tc>
              </a:tr>
              <a:tr h="34209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2025 год</a:t>
                      </a:r>
                      <a:endParaRPr sz="1200"/>
                    </a:p>
                  </a:txBody>
                  <a:tcPr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1 168 631</a:t>
                      </a:r>
                      <a:endParaRPr sz="1200"/>
                    </a:p>
                  </a:txBody>
                  <a:tcPr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746 109</a:t>
                      </a:r>
                      <a:endParaRPr sz="1200"/>
                    </a:p>
                  </a:txBody>
                  <a:tcPr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63,84 %</a:t>
                      </a:r>
                      <a:endParaRPr sz="1200"/>
                    </a:p>
                  </a:txBody>
                  <a:tcPr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chemeClr val="bg1"/>
                    </a:solidFill>
                  </a:tcPr>
                </a:tc>
              </a:tr>
              <a:tr h="34209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2026 год</a:t>
                      </a:r>
                      <a:endParaRPr sz="1200"/>
                    </a:p>
                  </a:txBody>
                  <a:tcPr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1 313 849</a:t>
                      </a:r>
                      <a:endParaRPr sz="1200"/>
                    </a:p>
                  </a:txBody>
                  <a:tcPr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957 293</a:t>
                      </a:r>
                      <a:endParaRPr sz="1200"/>
                    </a:p>
                  </a:txBody>
                  <a:tcPr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200"/>
                        <a:t>72,86 %</a:t>
                      </a:r>
                      <a:endParaRPr sz="1200"/>
                    </a:p>
                  </a:txBody>
                  <a:tcPr anchor="ctr">
                    <a:lnL w="12699" algn="ctr">
                      <a:solidFill>
                        <a:schemeClr val="tx1"/>
                      </a:solidFill>
                      <a:prstDash val="dashDot"/>
                    </a:lnL>
                    <a:lnR w="12699" algn="ctr">
                      <a:solidFill>
                        <a:schemeClr val="tx1"/>
                      </a:solidFill>
                      <a:prstDash val="dashDot"/>
                    </a:lnR>
                    <a:lnT w="12699" algn="ctr">
                      <a:solidFill>
                        <a:schemeClr val="tx1"/>
                      </a:solidFill>
                      <a:prstDash val="dashDot"/>
                    </a:lnT>
                    <a:lnB w="12699" algn="ctr">
                      <a:solidFill>
                        <a:schemeClr val="tx1"/>
                      </a:solidFill>
                      <a:prstDash val="dashDot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8844176" name="Google Shape;190;p2"/>
          <p:cNvSpPr/>
          <p:nvPr/>
        </p:nvSpPr>
        <p:spPr bwMode="auto">
          <a:xfrm flipH="0" flipV="0">
            <a:off x="1364541" y="1025536"/>
            <a:ext cx="9941626" cy="4816462"/>
          </a:xfrm>
          <a:prstGeom prst="roundRect">
            <a:avLst>
              <a:gd name="adj" fmla="val 6520"/>
            </a:avLst>
          </a:prstGeom>
          <a:solidFill>
            <a:schemeClr val="bg1"/>
          </a:solidFill>
          <a:ln w="12700" cap="flat" cmpd="sng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prstDash val="solid"/>
            <a:miter lim="800000"/>
            <a:headEnd type="none" w="sm" len="sm"/>
            <a:tailEnd type="none" w="sm" len="sm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422" tIns="45695" rIns="91422" bIns="45695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9591584" name="Title 1"/>
          <p:cNvSpPr>
            <a:spLocks noGrp="1"/>
          </p:cNvSpPr>
          <p:nvPr/>
        </p:nvSpPr>
        <p:spPr bwMode="auto">
          <a:xfrm>
            <a:off x="962021" y="1"/>
            <a:ext cx="10534650" cy="838197"/>
          </a:xfrm>
        </p:spPr>
        <p:txBody>
          <a:bodyPr lIns="36000" tIns="36000" rIns="36000" bIns="3600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i="0" u="none" strike="noStrike" cap="none" spc="0">
                <a:solidFill>
                  <a:srgbClr val="007AFF"/>
                </a:solidFill>
                <a:latin typeface="Arial"/>
                <a:ea typeface="Arial"/>
                <a:cs typeface="Arial"/>
              </a:rPr>
              <a:t>Полный и точный реестр (5/5). С</a:t>
            </a:r>
            <a:r>
              <a:rPr lang="ru-RU" sz="2000" b="1" i="0" u="none" strike="noStrike" cap="none" spc="0">
                <a:solidFill>
                  <a:srgbClr val="007AFF"/>
                </a:solidFill>
                <a:latin typeface="Arial"/>
                <a:ea typeface="Arial"/>
                <a:cs typeface="Arial"/>
              </a:rPr>
              <a:t>оциальное и э</a:t>
            </a:r>
            <a:r>
              <a:rPr lang="ru-RU" sz="2000" b="1" i="0" u="none" strike="noStrike" cap="none" spc="0">
                <a:solidFill>
                  <a:srgbClr val="007AFF"/>
                </a:solidFill>
                <a:latin typeface="Arial"/>
                <a:ea typeface="Arial"/>
                <a:cs typeface="Arial"/>
              </a:rPr>
              <a:t>кономическое</a:t>
            </a:r>
            <a:r>
              <a:rPr lang="ru-RU" sz="2000" b="1" i="0" u="none" strike="noStrike" cap="none" spc="0">
                <a:solidFill>
                  <a:srgbClr val="007AFF"/>
                </a:solidFill>
                <a:latin typeface="Arial"/>
                <a:ea typeface="Arial"/>
                <a:cs typeface="Arial"/>
              </a:rPr>
              <a:t> значение</a:t>
            </a:r>
            <a:endParaRPr sz="2400" b="1"/>
          </a:p>
        </p:txBody>
      </p:sp>
      <p:sp>
        <p:nvSpPr>
          <p:cNvPr id="1630206907" name="TextBox 9"/>
          <p:cNvSpPr txBox="1"/>
          <p:nvPr/>
        </p:nvSpPr>
        <p:spPr bwMode="auto">
          <a:xfrm>
            <a:off x="2058866" y="981073"/>
            <a:ext cx="7613514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389956151" name="TextBox 10"/>
          <p:cNvSpPr txBox="1"/>
          <p:nvPr/>
        </p:nvSpPr>
        <p:spPr bwMode="auto">
          <a:xfrm flipH="0" flipV="0">
            <a:off x="1638140" y="1681893"/>
            <a:ext cx="9933406" cy="420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878" indent="-283878" algn="just">
              <a:buAutoNum type="arabicPeriod"/>
              <a:defRPr/>
            </a:pPr>
            <a:r>
              <a:rPr sz="18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Надежная защита законных прав и интересов собственников недвижимости</a:t>
            </a:r>
            <a:endParaRPr sz="1800" b="1" i="0" spc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>
                <a:solidFill>
                  <a:schemeClr val="accent2"/>
                </a:solidFill>
              </a:rPr>
              <a:t> </a:t>
            </a:r>
            <a:r>
              <a:rPr lang="ru-RU" b="1">
                <a:solidFill>
                  <a:schemeClr val="accent2"/>
                </a:solidFill>
              </a:rPr>
              <a:t>   </a:t>
            </a:r>
            <a:endParaRPr b="1">
              <a:solidFill>
                <a:schemeClr val="accent2"/>
              </a:solidFill>
            </a:endParaRPr>
          </a:p>
          <a:p>
            <a:pPr algn="just">
              <a:defRPr/>
            </a:pPr>
            <a:r>
              <a:rPr lang="ru-RU" b="1">
                <a:solidFill>
                  <a:schemeClr val="tx1"/>
                </a:solidFill>
              </a:rPr>
              <a:t>2. </a:t>
            </a:r>
            <a:r>
              <a:rPr lang="ru-RU" b="1" i="0">
                <a:solidFill>
                  <a:schemeClr val="tx1"/>
                </a:solidFill>
              </a:rPr>
              <a:t>С</a:t>
            </a:r>
            <a:r>
              <a:rPr sz="18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нижение количества имущественных споров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endParaRPr sz="1800" b="1">
              <a:solidFill>
                <a:schemeClr val="tx1"/>
              </a:solidFill>
            </a:endParaRPr>
          </a:p>
          <a:p>
            <a:pPr algn="just">
              <a:defRPr/>
            </a:pPr>
            <a:endParaRPr sz="1800" b="1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800" b="1">
                <a:solidFill>
                  <a:schemeClr val="tx1"/>
                </a:solidFill>
              </a:rPr>
              <a:t>3.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r>
              <a:rPr lang="ru-RU" sz="1800" b="1" i="0">
                <a:solidFill>
                  <a:schemeClr val="tx1"/>
                </a:solidFill>
              </a:rPr>
              <a:t>Э</a:t>
            </a:r>
            <a:r>
              <a:rPr sz="18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ффективное вовлечение объектов недвижимости в хозяйственный оборот</a:t>
            </a:r>
            <a:endParaRPr sz="180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endParaRPr sz="18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П</a:t>
            </a:r>
            <a:r>
              <a:rPr sz="18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ринятие обоснованных управленческих решений</a:t>
            </a:r>
            <a:endParaRPr sz="18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sz="180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У</a:t>
            </a:r>
            <a:r>
              <a:rPr sz="18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лучшение инвестиционной привлекательности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Тверской области</a:t>
            </a:r>
            <a:endParaRPr sz="18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sz="180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</a:t>
            </a:r>
            <a:r>
              <a:rPr sz="18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оздание удобных и современных цифровых сервисов на портале ПД НСПД</a:t>
            </a:r>
            <a:br>
              <a:rPr sz="18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sz="18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для граждан, бизнеса </a:t>
            </a:r>
            <a:r>
              <a:rPr sz="18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и органов власти</a:t>
            </a:r>
            <a:endParaRPr sz="180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endParaRPr lang="ru-RU" sz="1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Aft>
                <a:spcPts val="596"/>
              </a:spcAft>
              <a:buClr>
                <a:schemeClr val="tx2"/>
              </a:buClr>
              <a:defRPr/>
            </a:pPr>
            <a:endParaRPr b="0" u="none">
              <a:solidFill>
                <a:srgbClr val="000000"/>
              </a:solidFill>
            </a:endParaRPr>
          </a:p>
        </p:txBody>
      </p:sp>
      <p:pic>
        <p:nvPicPr>
          <p:cNvPr id="1530100389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368931" y="1385561"/>
            <a:ext cx="783747" cy="792000"/>
          </a:xfrm>
          <a:prstGeom prst="rect">
            <a:avLst/>
          </a:prstGeom>
        </p:spPr>
      </p:pic>
      <p:pic>
        <p:nvPicPr>
          <p:cNvPr id="1558406770" name="Graphic 11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442909" y="3120907"/>
            <a:ext cx="709768" cy="792000"/>
          </a:xfrm>
          <a:prstGeom prst="rect">
            <a:avLst/>
          </a:prstGeom>
        </p:spPr>
      </p:pic>
      <p:sp>
        <p:nvSpPr>
          <p:cNvPr id="98283526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6" y="6492870"/>
            <a:ext cx="2743200" cy="365121"/>
          </a:xfrm>
        </p:spPr>
        <p:txBody>
          <a:bodyPr/>
          <a:lstStyle/>
          <a:p>
            <a:pPr marL="0" marR="0" lvl="0" indent="0" algn="r" defTabSz="4656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53A480-6582-5E8E-CBC0-B9B6D27CE078}" type="slidenum">
              <a:rPr lang="ru-RU" sz="1450" b="1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/>
            </a:fld>
            <a:endParaRPr lang="ru-RU" sz="1450" b="1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0919998" name="Номер слайда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E037807-D3F4-C25E-3EEF-E47E085E5A76}" type="slidenum">
              <a:rPr lang="ru-RU"/>
              <a:t/>
            </a:fld>
            <a:endParaRPr lang="ru-RU"/>
          </a:p>
        </p:txBody>
      </p:sp>
      <p:sp>
        <p:nvSpPr>
          <p:cNvPr id="598356693" name="AutoShape 4" descr="Picture background"/>
          <p:cNvSpPr>
            <a:spLocks noChangeArrowheads="1" noChangeAspect="1"/>
          </p:cNvSpPr>
          <p:nvPr/>
        </p:nvSpPr>
        <p:spPr bwMode="auto">
          <a:xfrm>
            <a:off x="155574" y="-144461"/>
            <a:ext cx="304798" cy="30479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996998332" name="Graphic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923264" y="1277019"/>
            <a:ext cx="331319" cy="342614"/>
          </a:xfrm>
          <a:prstGeom prst="rect">
            <a:avLst/>
          </a:prstGeom>
        </p:spPr>
      </p:pic>
      <p:sp>
        <p:nvSpPr>
          <p:cNvPr id="13295054" name="Заголовок 1"/>
          <p:cNvSpPr txBox="1"/>
          <p:nvPr/>
        </p:nvSpPr>
        <p:spPr bwMode="auto">
          <a:xfrm>
            <a:off x="2357304" y="-14446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tabLst>
                <a:tab pos="1079471" algn="l"/>
              </a:tabLs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/>
              <a:t>Национальная система пространственных данных</a:t>
            </a:r>
            <a:endParaRPr lang="ru-RU" sz="2800"/>
          </a:p>
        </p:txBody>
      </p:sp>
      <p:pic>
        <p:nvPicPr>
          <p:cNvPr id="680979614" name="Picture 3" descr="C:\Users\psm\Downloads\Screenshot_20251119_171044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flipH="0" flipV="0">
            <a:off x="1022796" y="981072"/>
            <a:ext cx="10391194" cy="568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2155120" name="Picture 3" descr="C:\Users\psm\Downloads\Screenshot_20251119_171044.png"/>
          <p:cNvPicPr>
            <a:picLocks noChangeAspect="1" noChangeArrowheads="1"/>
          </p:cNvPicPr>
          <p:nvPr/>
        </p:nvPicPr>
        <p:blipFill>
          <a:blip r:embed="rId4"/>
          <a:srcRect l="12728" t="12294" r="83637" b="81828"/>
          <a:stretch/>
        </p:blipFill>
        <p:spPr bwMode="auto">
          <a:xfrm flipH="0" flipV="0">
            <a:off x="841396" y="89046"/>
            <a:ext cx="685821" cy="623904"/>
          </a:xfrm>
          <a:prstGeom prst="rect">
            <a:avLst/>
          </a:prstGeom>
          <a:noFill/>
        </p:spPr>
      </p:pic>
      <p:pic>
        <p:nvPicPr>
          <p:cNvPr id="310157142" name="Picture 3" descr="C:\Users\psm\Downloads\Screenshot_20251119_171044.png"/>
          <p:cNvPicPr>
            <a:picLocks noChangeAspect="1" noChangeArrowheads="1"/>
          </p:cNvPicPr>
          <p:nvPr/>
        </p:nvPicPr>
        <p:blipFill>
          <a:blip r:embed="rId4"/>
          <a:srcRect l="17623" t="12294" r="78425" b="81828"/>
          <a:stretch/>
        </p:blipFill>
        <p:spPr bwMode="auto">
          <a:xfrm flipH="0" flipV="0">
            <a:off x="1508904" y="89046"/>
            <a:ext cx="745677" cy="6239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5050306" name="Title 1"/>
          <p:cNvSpPr txBox="1"/>
          <p:nvPr/>
        </p:nvSpPr>
        <p:spPr bwMode="auto">
          <a:xfrm>
            <a:off x="370390" y="2029680"/>
            <a:ext cx="6202362" cy="1673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3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3750" b="1">
                <a:solidFill>
                  <a:schemeClr val="bg2"/>
                </a:solidFill>
              </a:rPr>
              <a:t>Спасибо за внимание!</a:t>
            </a:r>
            <a:endParaRPr lang="ru-RU" sz="3750" b="1">
              <a:solidFill>
                <a:schemeClr val="bg2"/>
              </a:solidFill>
            </a:endParaRPr>
          </a:p>
        </p:txBody>
      </p:sp>
      <p:pic>
        <p:nvPicPr>
          <p:cNvPr id="1042228406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88528" y="2179845"/>
            <a:ext cx="2592783" cy="2502128"/>
          </a:xfrm>
          <a:prstGeom prst="rect">
            <a:avLst/>
          </a:prstGeom>
          <a:effectLst/>
        </p:spPr>
      </p:pic>
      <p:sp>
        <p:nvSpPr>
          <p:cNvPr id="2066963" name=""/>
          <p:cNvSpPr txBox="1"/>
          <p:nvPr/>
        </p:nvSpPr>
        <p:spPr bwMode="auto">
          <a:xfrm flipH="0" flipV="0">
            <a:off x="460965" y="5161216"/>
            <a:ext cx="5897331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000" b="1">
                <a:solidFill>
                  <a:schemeClr val="bg1"/>
                </a:solidFill>
              </a:rPr>
              <a:t>           Группа ВКонтакте                           Группа в ОК                                 Канал в МАХ</a:t>
            </a:r>
            <a:endParaRPr sz="1000" b="1">
              <a:solidFill>
                <a:schemeClr val="bg1"/>
              </a:solidFill>
            </a:endParaRPr>
          </a:p>
        </p:txBody>
      </p:sp>
      <p:pic>
        <p:nvPicPr>
          <p:cNvPr id="30214715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682969" y="3835460"/>
            <a:ext cx="1316219" cy="1316219"/>
          </a:xfrm>
          <a:prstGeom prst="rect">
            <a:avLst/>
          </a:prstGeom>
        </p:spPr>
      </p:pic>
      <p:pic>
        <p:nvPicPr>
          <p:cNvPr id="35422829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17482" y="3822784"/>
            <a:ext cx="1328895" cy="1328895"/>
          </a:xfrm>
          <a:prstGeom prst="rect">
            <a:avLst/>
          </a:prstGeom>
        </p:spPr>
      </p:pic>
      <p:pic>
        <p:nvPicPr>
          <p:cNvPr id="1668620585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2697721" y="3835460"/>
            <a:ext cx="1325756" cy="1325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4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Госдума Сборка 27.06 версия 3 15-22 [Autosaved]</Template>
  <TotalTime>0</TotalTime>
  <Words>0</Words>
  <Application>Р7-Офис/2026.1.2.1942</Application>
  <DocSecurity>0</DocSecurity>
  <PresentationFormat>Широкоэкранный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dddddd</dc:creator>
  <cp:keywords/>
  <dc:description/>
  <dc:identifier/>
  <dc:language/>
  <cp:lastModifiedBy>makarova_es</cp:lastModifiedBy>
  <cp:revision>97</cp:revision>
  <dcterms:created xsi:type="dcterms:W3CDTF">2023-06-29T12:06:41Z</dcterms:created>
  <dcterms:modified xsi:type="dcterms:W3CDTF">2026-06-24T14:55:12Z</dcterms:modified>
  <cp:category/>
  <cp:contentStatus/>
  <cp:version/>
</cp:coreProperties>
</file>