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9"/>
  </p:notesMasterIdLst>
  <p:handoutMasterIdLst>
    <p:handoutMasterId r:id="rId30"/>
  </p:handoutMasterIdLst>
  <p:sldIdLst>
    <p:sldId id="257" r:id="rId2"/>
    <p:sldId id="274" r:id="rId3"/>
    <p:sldId id="279" r:id="rId4"/>
    <p:sldId id="259" r:id="rId5"/>
    <p:sldId id="278" r:id="rId6"/>
    <p:sldId id="260" r:id="rId7"/>
    <p:sldId id="280" r:id="rId8"/>
    <p:sldId id="261" r:id="rId9"/>
    <p:sldId id="283" r:id="rId10"/>
    <p:sldId id="262" r:id="rId11"/>
    <p:sldId id="287" r:id="rId12"/>
    <p:sldId id="288" r:id="rId13"/>
    <p:sldId id="289" r:id="rId14"/>
    <p:sldId id="300" r:id="rId15"/>
    <p:sldId id="290" r:id="rId16"/>
    <p:sldId id="301" r:id="rId17"/>
    <p:sldId id="263" r:id="rId18"/>
    <p:sldId id="295" r:id="rId19"/>
    <p:sldId id="294" r:id="rId20"/>
    <p:sldId id="269" r:id="rId21"/>
    <p:sldId id="296" r:id="rId22"/>
    <p:sldId id="297" r:id="rId23"/>
    <p:sldId id="298" r:id="rId24"/>
    <p:sldId id="299" r:id="rId25"/>
    <p:sldId id="273" r:id="rId26"/>
    <p:sldId id="276" r:id="rId27"/>
    <p:sldId id="277" r:id="rId28"/>
  </p:sldIdLst>
  <p:sldSz cx="7129463" cy="7164388"/>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7">
          <p15:clr>
            <a:srgbClr val="A4A3A4"/>
          </p15:clr>
        </p15:guide>
        <p15:guide id="2" pos="224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6BBED"/>
    <a:srgbClr val="3FB1DF"/>
    <a:srgbClr val="18B3F8"/>
    <a:srgbClr val="0066FF"/>
    <a:srgbClr val="CC3300"/>
    <a:srgbClr val="CC0000"/>
    <a:srgbClr val="6EBE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7CE84F3-28C3-443E-9E96-99CF82512B78}" styleName="Темный стиль 1 - акцент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autoAdjust="0"/>
    <p:restoredTop sz="94622" autoAdjust="0"/>
  </p:normalViewPr>
  <p:slideViewPr>
    <p:cSldViewPr>
      <p:cViewPr varScale="1">
        <p:scale>
          <a:sx n="104" d="100"/>
          <a:sy n="104" d="100"/>
        </p:scale>
        <p:origin x="2316" y="102"/>
      </p:cViewPr>
      <p:guideLst>
        <p:guide orient="horz" pos="2257"/>
        <p:guide pos="224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5D9B2B37-3C4A-4DAA-AF35-8765A406C8A9}" type="datetimeFigureOut">
              <a:rPr lang="ru-RU" smtClean="0"/>
              <a:pPr/>
              <a:t>05.05.2025</a:t>
            </a:fld>
            <a:endParaRPr lang="ru-RU"/>
          </a:p>
        </p:txBody>
      </p:sp>
      <p:sp>
        <p:nvSpPr>
          <p:cNvPr id="4" name="Нижний колонтитул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E317E1DB-7AA8-4B15-85C8-3C06AD1DB4C1}" type="slidenum">
              <a:rPr lang="ru-RU" smtClean="0"/>
              <a:pPr/>
              <a:t>‹#›</a:t>
            </a:fld>
            <a:endParaRPr lang="ru-RU"/>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4B8E0536-21CB-48B4-9E39-D8A5782528ED}" type="datetimeFigureOut">
              <a:rPr lang="ru-RU" smtClean="0"/>
              <a:pPr/>
              <a:t>05.05.2025</a:t>
            </a:fld>
            <a:endParaRPr lang="ru-RU"/>
          </a:p>
        </p:txBody>
      </p:sp>
      <p:sp>
        <p:nvSpPr>
          <p:cNvPr id="4" name="Образ слайда 3"/>
          <p:cNvSpPr>
            <a:spLocks noGrp="1" noRot="1" noChangeAspect="1"/>
          </p:cNvSpPr>
          <p:nvPr>
            <p:ph type="sldImg" idx="2"/>
          </p:nvPr>
        </p:nvSpPr>
        <p:spPr>
          <a:xfrm>
            <a:off x="1547813" y="744538"/>
            <a:ext cx="3702050"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BA84182B-52AA-463E-B979-33F9A543D8BA}" type="slidenum">
              <a:rPr lang="ru-RU" smtClean="0"/>
              <a:pPr/>
              <a:t>‹#›</a:t>
            </a:fld>
            <a:endParaRPr lang="ru-RU"/>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547813" y="744538"/>
            <a:ext cx="3702050" cy="3722687"/>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A84182B-52AA-463E-B979-33F9A543D8BA}" type="slidenum">
              <a:rPr lang="ru-RU" smtClean="0"/>
              <a:pPr/>
              <a:t>1</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A84182B-52AA-463E-B979-33F9A543D8BA}" type="slidenum">
              <a:rPr lang="ru-RU" smtClean="0"/>
              <a:pPr/>
              <a:t>2</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BA84182B-52AA-463E-B979-33F9A543D8BA}" type="slidenum">
              <a:rPr lang="ru-RU" smtClean="0"/>
              <a:pPr/>
              <a:t>17</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4710" y="2225606"/>
            <a:ext cx="6060044" cy="1535699"/>
          </a:xfrm>
        </p:spPr>
        <p:txBody>
          <a:bodyPr/>
          <a:lstStyle/>
          <a:p>
            <a:r>
              <a:rPr lang="ru-RU"/>
              <a:t>Образец заголовка</a:t>
            </a:r>
          </a:p>
        </p:txBody>
      </p:sp>
      <p:sp>
        <p:nvSpPr>
          <p:cNvPr id="3" name="Подзаголовок 2"/>
          <p:cNvSpPr>
            <a:spLocks noGrp="1"/>
          </p:cNvSpPr>
          <p:nvPr>
            <p:ph type="subTitle" idx="1"/>
          </p:nvPr>
        </p:nvSpPr>
        <p:spPr>
          <a:xfrm>
            <a:off x="1069420" y="4059820"/>
            <a:ext cx="4990624" cy="183089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73F3DF77-D559-4E52-9CF4-39E18C741C0A}" type="datetime1">
              <a:rPr lang="ru-RU" smtClean="0"/>
              <a:pPr/>
              <a:t>05.05.2025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D466E73-781B-4AF3-94ED-C13764EDCA7E}" type="datetime1">
              <a:rPr lang="ru-RU" smtClean="0"/>
              <a:pPr/>
              <a:t>05.05.2025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5168862" y="286909"/>
            <a:ext cx="1604129" cy="6112947"/>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356474" y="286909"/>
            <a:ext cx="4693563" cy="611294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9075A73-CF89-469B-8E02-CA113EFE1999}" type="datetime1">
              <a:rPr lang="ru-RU" smtClean="0"/>
              <a:pPr/>
              <a:t>05.05.2025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4B2F23D-2344-43BE-92C0-FDEAE8C881D7}" type="datetime1">
              <a:rPr lang="ru-RU" smtClean="0"/>
              <a:pPr/>
              <a:t>05.05.2025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3178" y="4603783"/>
            <a:ext cx="6060044" cy="1422927"/>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563178" y="3036575"/>
            <a:ext cx="6060044" cy="156720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FFF2D352-1C44-4756-B6DB-D99B985C1369}" type="datetime1">
              <a:rPr lang="ru-RU" smtClean="0"/>
              <a:pPr/>
              <a:t>05.05.2025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356473" y="1671691"/>
            <a:ext cx="3148846" cy="47281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3624144" y="1671691"/>
            <a:ext cx="3148846" cy="47281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26AC603E-ADF8-41D4-883D-6E002E9FBBCC}" type="datetime1">
              <a:rPr lang="ru-RU" smtClean="0"/>
              <a:pPr/>
              <a:t>05.05.2025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356474" y="1603696"/>
            <a:ext cx="3150084" cy="66834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356474" y="2272040"/>
            <a:ext cx="3150084" cy="412781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3621670" y="1603696"/>
            <a:ext cx="3151321" cy="66834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3621670" y="2272040"/>
            <a:ext cx="3151321" cy="412781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565F2054-71C6-4A66-8811-AB734A555B91}" type="datetime1">
              <a:rPr lang="ru-RU" smtClean="0"/>
              <a:pPr/>
              <a:t>05.05.2025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A3706F55-CF86-4BB6-AE82-9AC17AA26CE5}" type="datetime1">
              <a:rPr lang="ru-RU" smtClean="0"/>
              <a:pPr/>
              <a:t>05.05.2025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CD14B23-B8C8-40AA-AEB6-2EBBECE34066}" type="datetime1">
              <a:rPr lang="ru-RU" smtClean="0"/>
              <a:pPr/>
              <a:t>05.05.2025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6474" y="285248"/>
            <a:ext cx="2345544" cy="1213966"/>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2787422" y="285250"/>
            <a:ext cx="3985568" cy="611460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356474" y="1499215"/>
            <a:ext cx="2345544" cy="490064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4B02C8D1-7CF9-4838-845A-3B224EB78775}" type="datetime1">
              <a:rPr lang="ru-RU" smtClean="0"/>
              <a:pPr/>
              <a:t>05.05.2025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97425" y="5015072"/>
            <a:ext cx="4277678" cy="59205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397425" y="640151"/>
            <a:ext cx="4277678" cy="429863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397425" y="5607130"/>
            <a:ext cx="4277678" cy="84082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95FD23C5-1025-47D2-88C1-B796C534C10B}" type="datetime1">
              <a:rPr lang="ru-RU" smtClean="0"/>
              <a:pPr/>
              <a:t>05.05.2025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6473" y="286908"/>
            <a:ext cx="6416517" cy="1194065"/>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356473" y="1671691"/>
            <a:ext cx="6416517" cy="4728165"/>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356474" y="6640328"/>
            <a:ext cx="1663541" cy="381437"/>
          </a:xfrm>
          <a:prstGeom prst="rect">
            <a:avLst/>
          </a:prstGeom>
        </p:spPr>
        <p:txBody>
          <a:bodyPr vert="horz" lIns="91440" tIns="45720" rIns="91440" bIns="45720" rtlCol="0" anchor="ctr"/>
          <a:lstStyle>
            <a:lvl1pPr algn="l">
              <a:defRPr sz="1200">
                <a:solidFill>
                  <a:schemeClr val="tx1">
                    <a:tint val="75000"/>
                  </a:schemeClr>
                </a:solidFill>
              </a:defRPr>
            </a:lvl1pPr>
          </a:lstStyle>
          <a:p>
            <a:fld id="{1906E7DC-3113-4B94-BCC7-79DA45130CF5}" type="datetime1">
              <a:rPr lang="ru-RU" smtClean="0"/>
              <a:pPr/>
              <a:t>05.05.2025</a:t>
            </a:fld>
            <a:endParaRPr lang="ru-RU"/>
          </a:p>
        </p:txBody>
      </p:sp>
      <p:sp>
        <p:nvSpPr>
          <p:cNvPr id="5" name="Нижний колонтитул 4"/>
          <p:cNvSpPr>
            <a:spLocks noGrp="1"/>
          </p:cNvSpPr>
          <p:nvPr>
            <p:ph type="ftr" sz="quarter" idx="3"/>
          </p:nvPr>
        </p:nvSpPr>
        <p:spPr>
          <a:xfrm>
            <a:off x="2435900" y="6640328"/>
            <a:ext cx="2257663" cy="3814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5109450" y="6640328"/>
            <a:ext cx="1663541" cy="381437"/>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8.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8.xml"/><Relationship Id="rId5" Type="http://schemas.openxmlformats.org/officeDocument/2006/relationships/image" Target="../media/image29.jpe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8.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38.jpe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8.xml"/><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8.xm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8.xml"/><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8.xml"/><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xml"/><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8.xml"/><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6BBED"/>
        </a:solidFill>
        <a:effectLst/>
      </p:bgPr>
    </p:bg>
    <p:spTree>
      <p:nvGrpSpPr>
        <p:cNvPr id="1" name=""/>
        <p:cNvGrpSpPr/>
        <p:nvPr/>
      </p:nvGrpSpPr>
      <p:grpSpPr>
        <a:xfrm>
          <a:off x="0" y="0"/>
          <a:ext cx="0" cy="0"/>
          <a:chOff x="0" y="0"/>
          <a:chExt cx="0" cy="0"/>
        </a:xfrm>
      </p:grpSpPr>
      <p:sp>
        <p:nvSpPr>
          <p:cNvPr id="1029" name="Rectangle 5"/>
          <p:cNvSpPr>
            <a:spLocks noChangeArrowheads="1"/>
          </p:cNvSpPr>
          <p:nvPr/>
        </p:nvSpPr>
        <p:spPr bwMode="auto">
          <a:xfrm>
            <a:off x="1" y="6067341"/>
            <a:ext cx="184731" cy="37114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pitchFamily="34" charset="0"/>
            </a:endParaRPr>
          </a:p>
        </p:txBody>
      </p:sp>
      <p:sp>
        <p:nvSpPr>
          <p:cNvPr id="1031" name="Rectangle 7"/>
          <p:cNvSpPr>
            <a:spLocks noChangeArrowheads="1"/>
          </p:cNvSpPr>
          <p:nvPr/>
        </p:nvSpPr>
        <p:spPr bwMode="auto">
          <a:xfrm>
            <a:off x="1" y="0"/>
            <a:ext cx="65" cy="556712"/>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ru-RU" sz="1800" b="0" i="0" u="none" strike="noStrike" cap="none" normalizeH="0" baseline="0" dirty="0">
                <a:ln>
                  <a:noFill/>
                </a:ln>
                <a:solidFill>
                  <a:schemeClr val="tx1"/>
                </a:solidFill>
                <a:effectLst/>
                <a:latin typeface="Arial" pitchFamily="34" charset="0"/>
              </a:rPr>
            </a:br>
            <a:endParaRPr kumimoji="0" lang="ru-RU" sz="1800" b="0" i="0" u="none" strike="noStrike" cap="none" normalizeH="0" baseline="0" dirty="0">
              <a:ln>
                <a:noFill/>
              </a:ln>
              <a:solidFill>
                <a:schemeClr val="tx1"/>
              </a:solidFill>
              <a:effectLst/>
              <a:latin typeface="Arial" pitchFamily="34" charset="0"/>
            </a:endParaRPr>
          </a:p>
        </p:txBody>
      </p:sp>
      <p:pic>
        <p:nvPicPr>
          <p:cNvPr id="2" name="Рисунок 1"/>
          <p:cNvPicPr>
            <a:picLocks noChangeAspect="1"/>
          </p:cNvPicPr>
          <p:nvPr/>
        </p:nvPicPr>
        <p:blipFill rotWithShape="1">
          <a:blip r:embed="rId3"/>
          <a:srcRect l="1050" t="30446" r="17864" b="5618"/>
          <a:stretch/>
        </p:blipFill>
        <p:spPr>
          <a:xfrm>
            <a:off x="1044451" y="1926010"/>
            <a:ext cx="5560597" cy="4536504"/>
          </a:xfrm>
          <a:prstGeom prst="rect">
            <a:avLst/>
          </a:prstGeom>
        </p:spPr>
      </p:pic>
      <p:sp>
        <p:nvSpPr>
          <p:cNvPr id="3" name="TextBox 2">
            <a:extLst>
              <a:ext uri="{FF2B5EF4-FFF2-40B4-BE49-F238E27FC236}">
                <a16:creationId xmlns:a16="http://schemas.microsoft.com/office/drawing/2014/main" id="{D13F5E74-DA35-4101-9A4D-C6D9B2DB95BD}"/>
              </a:ext>
            </a:extLst>
          </p:cNvPr>
          <p:cNvSpPr txBox="1"/>
          <p:nvPr/>
        </p:nvSpPr>
        <p:spPr>
          <a:xfrm>
            <a:off x="396379" y="413842"/>
            <a:ext cx="5885842" cy="1384995"/>
          </a:xfrm>
          <a:prstGeom prst="rect">
            <a:avLst/>
          </a:prstGeom>
          <a:noFill/>
        </p:spPr>
        <p:txBody>
          <a:bodyPr wrap="none" rtlCol="0">
            <a:spAutoFit/>
          </a:bodyPr>
          <a:lstStyle/>
          <a:p>
            <a:r>
              <a:rPr lang="ru-RU" sz="2800" b="1" dirty="0">
                <a:solidFill>
                  <a:schemeClr val="bg1"/>
                </a:solidFill>
              </a:rPr>
              <a:t>Инвестиционный паспорт</a:t>
            </a:r>
          </a:p>
          <a:p>
            <a:r>
              <a:rPr lang="ru-RU" sz="2000" dirty="0">
                <a:solidFill>
                  <a:schemeClr val="bg1"/>
                </a:solidFill>
              </a:rPr>
              <a:t>Кашинский муниципальный округ Тверской области</a:t>
            </a:r>
          </a:p>
          <a:p>
            <a:endParaRPr lang="ru-RU" dirty="0">
              <a:solidFill>
                <a:schemeClr val="bg1"/>
              </a:solidFill>
            </a:endParaRPr>
          </a:p>
          <a:p>
            <a:r>
              <a:rPr lang="ru-RU" dirty="0">
                <a:solidFill>
                  <a:schemeClr val="bg1"/>
                </a:solidFill>
              </a:rPr>
              <a:t>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24000" y="180000"/>
            <a:ext cx="6480000" cy="230832"/>
          </a:xfrm>
          <a:prstGeom prst="rect">
            <a:avLst/>
          </a:prstGeom>
        </p:spPr>
        <p:txBody>
          <a:bodyPr wrap="square">
            <a:spAutoFit/>
          </a:bodyPr>
          <a:lstStyle/>
          <a:p>
            <a:r>
              <a:rPr lang="ru-RU" sz="900" dirty="0">
                <a:solidFill>
                  <a:schemeClr val="tx1">
                    <a:lumMod val="50000"/>
                    <a:lumOff val="50000"/>
                  </a:schemeClr>
                </a:solidFill>
              </a:rPr>
              <a:t>Характеристика Кашинского муниципального округа / Отраслевая направленность</a:t>
            </a:r>
          </a:p>
        </p:txBody>
      </p:sp>
      <p:sp>
        <p:nvSpPr>
          <p:cNvPr id="7" name="Прямоугольник 6"/>
          <p:cNvSpPr/>
          <p:nvPr/>
        </p:nvSpPr>
        <p:spPr>
          <a:xfrm>
            <a:off x="778649" y="432000"/>
            <a:ext cx="2553904" cy="338554"/>
          </a:xfrm>
          <a:prstGeom prst="rect">
            <a:avLst/>
          </a:prstGeom>
        </p:spPr>
        <p:txBody>
          <a:bodyPr wrap="none">
            <a:spAutoFit/>
          </a:bodyPr>
          <a:lstStyle/>
          <a:p>
            <a:r>
              <a:rPr lang="ru-RU" sz="1600" dirty="0">
                <a:latin typeface="Garamond" pitchFamily="18" charset="0"/>
                <a:ea typeface="Adobe Fangsong Std R" pitchFamily="18" charset="-128"/>
              </a:rPr>
              <a:t>Отраслевая направленность</a:t>
            </a:r>
          </a:p>
        </p:txBody>
      </p:sp>
      <p:sp>
        <p:nvSpPr>
          <p:cNvPr id="17409" name="Rectangle 1"/>
          <p:cNvSpPr>
            <a:spLocks noChangeArrowheads="1"/>
          </p:cNvSpPr>
          <p:nvPr/>
        </p:nvSpPr>
        <p:spPr bwMode="auto">
          <a:xfrm>
            <a:off x="324000" y="550724"/>
            <a:ext cx="3240000" cy="39857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ru-RU" sz="1100" dirty="0">
                <a:latin typeface="Garamond" pitchFamily="18" charset="0"/>
                <a:ea typeface="Calibri" pitchFamily="34" charset="0"/>
                <a:cs typeface="Times New Roman" pitchFamily="18" charset="0"/>
              </a:rPr>
              <a:t>Отраслевая направленность Кашинского муниципального округа – промышленность и сельское хозяйство.     </a:t>
            </a:r>
          </a:p>
          <a:p>
            <a:pPr lvl="0" algn="just" fontAlgn="base">
              <a:spcBef>
                <a:spcPct val="0"/>
              </a:spcBef>
              <a:spcAft>
                <a:spcPct val="0"/>
              </a:spcAft>
            </a:pPr>
            <a:r>
              <a:rPr lang="ru-RU" sz="1100" dirty="0">
                <a:latin typeface="Garamond" pitchFamily="18" charset="0"/>
                <a:ea typeface="Calibri" pitchFamily="34" charset="0"/>
                <a:cs typeface="Times New Roman" pitchFamily="18" charset="0"/>
              </a:rPr>
              <a:t>       Промышленность в Кашинском муниципальном округе является одним из основных секторов экономики в социально-экономическом развитии округа.</a:t>
            </a:r>
          </a:p>
          <a:p>
            <a:pPr lvl="0" algn="just" fontAlgn="base">
              <a:spcBef>
                <a:spcPct val="0"/>
              </a:spcBef>
              <a:spcAft>
                <a:spcPct val="0"/>
              </a:spcAft>
            </a:pPr>
            <a:r>
              <a:rPr lang="ru-RU" sz="1100" dirty="0">
                <a:latin typeface="Garamond" pitchFamily="18" charset="0"/>
                <a:ea typeface="Calibri" pitchFamily="34" charset="0"/>
                <a:cs typeface="Times New Roman" pitchFamily="18" charset="0"/>
              </a:rPr>
              <a:t>       Промышленные предприятия Кашинского муниципального округа по виду экономической деятельности относятся к предприятиям группы «обрабатывающие производства». В отраслевой структуре промышленности преобладают предприятия следующих отраслей: производство пищевых продуктов, производство электрооборудования, производство швейной продукции, производство и распределение  электроэнергии, газа и воды.</a:t>
            </a:r>
          </a:p>
          <a:p>
            <a:pPr lvl="0" algn="just" fontAlgn="base">
              <a:spcBef>
                <a:spcPct val="0"/>
              </a:spcBef>
              <a:spcAft>
                <a:spcPct val="0"/>
              </a:spcAft>
            </a:pPr>
            <a:r>
              <a:rPr lang="ru-RU" sz="1100" dirty="0">
                <a:latin typeface="Garamond" pitchFamily="18" charset="0"/>
                <a:ea typeface="Calibri" pitchFamily="34" charset="0"/>
                <a:cs typeface="Times New Roman" pitchFamily="18" charset="0"/>
              </a:rPr>
              <a:t>     Сегодня промышленность Кашинского муниципального </a:t>
            </a:r>
            <a:r>
              <a:rPr lang="ru-RU" sz="1100" dirty="0" err="1">
                <a:latin typeface="Garamond" pitchFamily="18" charset="0"/>
                <a:ea typeface="Calibri" pitchFamily="34" charset="0"/>
                <a:cs typeface="Times New Roman" pitchFamily="18" charset="0"/>
              </a:rPr>
              <a:t>окргуа</a:t>
            </a:r>
            <a:r>
              <a:rPr lang="ru-RU" sz="1100" dirty="0">
                <a:latin typeface="Garamond" pitchFamily="18" charset="0"/>
                <a:ea typeface="Calibri" pitchFamily="34" charset="0"/>
                <a:cs typeface="Times New Roman" pitchFamily="18" charset="0"/>
              </a:rPr>
              <a:t> представлена такими крупными предприятиями: </a:t>
            </a:r>
          </a:p>
          <a:p>
            <a:pPr lvl="0" algn="just" fontAlgn="base">
              <a:spcBef>
                <a:spcPct val="0"/>
              </a:spcBef>
              <a:spcAft>
                <a:spcPct val="0"/>
              </a:spcAft>
            </a:pPr>
            <a:r>
              <a:rPr lang="ru-RU" sz="1100" dirty="0">
                <a:latin typeface="Garamond" pitchFamily="18" charset="0"/>
                <a:ea typeface="Calibri" pitchFamily="34" charset="0"/>
                <a:cs typeface="Times New Roman" pitchFamily="18" charset="0"/>
              </a:rPr>
              <a:t>- ОАО «</a:t>
            </a:r>
            <a:r>
              <a:rPr lang="ru-RU" sz="1100" dirty="0" err="1">
                <a:latin typeface="Garamond" pitchFamily="18" charset="0"/>
                <a:ea typeface="Calibri" pitchFamily="34" charset="0"/>
                <a:cs typeface="Times New Roman" pitchFamily="18" charset="0"/>
              </a:rPr>
              <a:t>Кашинский</a:t>
            </a:r>
            <a:r>
              <a:rPr lang="ru-RU" sz="1100" dirty="0">
                <a:latin typeface="Garamond" pitchFamily="18" charset="0"/>
                <a:ea typeface="Calibri" pitchFamily="34" charset="0"/>
                <a:cs typeface="Times New Roman" pitchFamily="18" charset="0"/>
              </a:rPr>
              <a:t> завод электроаппаратуры» (производство низковольтной аппаратуры);</a:t>
            </a:r>
          </a:p>
          <a:p>
            <a:pPr lvl="0" algn="just" fontAlgn="base">
              <a:spcBef>
                <a:spcPct val="0"/>
              </a:spcBef>
              <a:spcAft>
                <a:spcPct val="0"/>
              </a:spcAft>
            </a:pPr>
            <a:endParaRPr lang="ru-RU" sz="1100" dirty="0">
              <a:latin typeface="Garamond" pitchFamily="18" charset="0"/>
              <a:ea typeface="Calibri" pitchFamily="34" charset="0"/>
              <a:cs typeface="Times New Roman" pitchFamily="18" charset="0"/>
            </a:endParaRPr>
          </a:p>
        </p:txBody>
      </p:sp>
      <p:sp>
        <p:nvSpPr>
          <p:cNvPr id="13" name="Прямоугольник 12"/>
          <p:cNvSpPr/>
          <p:nvPr/>
        </p:nvSpPr>
        <p:spPr>
          <a:xfrm>
            <a:off x="3600000" y="720000"/>
            <a:ext cx="3240000" cy="3816429"/>
          </a:xfrm>
          <a:prstGeom prst="rect">
            <a:avLst/>
          </a:prstGeom>
        </p:spPr>
        <p:txBody>
          <a:bodyPr wrap="square">
            <a:spAutoFit/>
          </a:bodyPr>
          <a:lstStyle/>
          <a:p>
            <a:pPr lvl="0" algn="just" fontAlgn="base">
              <a:spcBef>
                <a:spcPct val="0"/>
              </a:spcBef>
              <a:spcAft>
                <a:spcPct val="0"/>
              </a:spcAft>
            </a:pPr>
            <a:r>
              <a:rPr lang="ru-RU" sz="1100" dirty="0">
                <a:latin typeface="Garamond" pitchFamily="18" charset="0"/>
                <a:ea typeface="Calibri" pitchFamily="34" charset="0"/>
                <a:cs typeface="Times New Roman" pitchFamily="18" charset="0"/>
              </a:rPr>
              <a:t>- ОАО «</a:t>
            </a:r>
            <a:r>
              <a:rPr lang="ru-RU" sz="1100" dirty="0" err="1">
                <a:latin typeface="Garamond" pitchFamily="18" charset="0"/>
                <a:ea typeface="Calibri" pitchFamily="34" charset="0"/>
                <a:cs typeface="Times New Roman" pitchFamily="18" charset="0"/>
              </a:rPr>
              <a:t>Кашинский</a:t>
            </a:r>
            <a:r>
              <a:rPr lang="ru-RU" sz="1100" dirty="0">
                <a:latin typeface="Garamond" pitchFamily="18" charset="0"/>
                <a:ea typeface="Calibri" pitchFamily="34" charset="0"/>
                <a:cs typeface="Times New Roman" pitchFamily="18" charset="0"/>
              </a:rPr>
              <a:t> </a:t>
            </a:r>
            <a:r>
              <a:rPr lang="ru-RU" sz="1100" dirty="0" err="1">
                <a:latin typeface="Garamond" pitchFamily="18" charset="0"/>
                <a:ea typeface="Calibri" pitchFamily="34" charset="0"/>
                <a:cs typeface="Times New Roman" pitchFamily="18" charset="0"/>
              </a:rPr>
              <a:t>ликеро-водочный</a:t>
            </a:r>
            <a:r>
              <a:rPr lang="ru-RU" sz="1100" dirty="0">
                <a:latin typeface="Garamond" pitchFamily="18" charset="0"/>
                <a:ea typeface="Calibri" pitchFamily="34" charset="0"/>
                <a:cs typeface="Times New Roman" pitchFamily="18" charset="0"/>
              </a:rPr>
              <a:t> завод  «Вереск» (производство водки и других алкогольных напитков);</a:t>
            </a:r>
          </a:p>
          <a:p>
            <a:pPr lvl="0" algn="just" fontAlgn="base">
              <a:spcBef>
                <a:spcPct val="0"/>
              </a:spcBef>
              <a:spcAft>
                <a:spcPct val="0"/>
              </a:spcAft>
            </a:pPr>
            <a:r>
              <a:rPr lang="ru-RU" sz="1100" dirty="0">
                <a:latin typeface="Garamond" pitchFamily="18" charset="0"/>
                <a:ea typeface="Calibri" pitchFamily="34" charset="0"/>
                <a:cs typeface="Times New Roman" pitchFamily="18" charset="0"/>
              </a:rPr>
              <a:t>- ОАО «Завод по розливу минеральной воды «Вереск» (производство слабоалкогольных, безалкогольных напитков и розлив минеральной воды);</a:t>
            </a:r>
          </a:p>
          <a:p>
            <a:pPr lvl="0" algn="just" fontAlgn="base">
              <a:spcBef>
                <a:spcPct val="0"/>
              </a:spcBef>
              <a:spcAft>
                <a:spcPct val="0"/>
              </a:spcAft>
              <a:buFontTx/>
              <a:buChar char="-"/>
            </a:pPr>
            <a:r>
              <a:rPr lang="ru-RU" sz="1100" dirty="0">
                <a:latin typeface="Garamond" pitchFamily="18" charset="0"/>
                <a:ea typeface="Calibri" pitchFamily="34" charset="0"/>
                <a:cs typeface="Times New Roman" pitchFamily="18" charset="0"/>
              </a:rPr>
              <a:t>ОАО «Эра» (производство кондитерских изделий, безалкогольных напитков  и розлив минеральной воды); </a:t>
            </a:r>
          </a:p>
          <a:p>
            <a:pPr algn="just">
              <a:buFontTx/>
              <a:buChar char="-"/>
            </a:pPr>
            <a:r>
              <a:rPr lang="ru-RU" sz="1100" dirty="0">
                <a:solidFill>
                  <a:srgbClr val="000000"/>
                </a:solidFill>
                <a:latin typeface="Garamond" pitchFamily="18" charset="0"/>
                <a:cs typeface="Times New Roman" pitchFamily="18" charset="0"/>
              </a:rPr>
              <a:t>ООО «</a:t>
            </a:r>
            <a:r>
              <a:rPr lang="ru-RU" sz="1100" dirty="0" err="1">
                <a:solidFill>
                  <a:srgbClr val="000000"/>
                </a:solidFill>
                <a:latin typeface="Garamond" pitchFamily="18" charset="0"/>
                <a:cs typeface="Times New Roman" pitchFamily="18" charset="0"/>
              </a:rPr>
              <a:t>Мякижа</a:t>
            </a:r>
            <a:r>
              <a:rPr lang="ru-RU" sz="1100" dirty="0">
                <a:solidFill>
                  <a:srgbClr val="000000"/>
                </a:solidFill>
                <a:latin typeface="Garamond" pitchFamily="18" charset="0"/>
                <a:cs typeface="Times New Roman" pitchFamily="18" charset="0"/>
              </a:rPr>
              <a:t>» (производство минеральной воды под торговой маркой «</a:t>
            </a:r>
            <a:r>
              <a:rPr lang="ru-RU" sz="1100" dirty="0" err="1">
                <a:solidFill>
                  <a:srgbClr val="000000"/>
                </a:solidFill>
                <a:latin typeface="Garamond" pitchFamily="18" charset="0"/>
                <a:cs typeface="Times New Roman" pitchFamily="18" charset="0"/>
              </a:rPr>
              <a:t>Кашинская</a:t>
            </a:r>
            <a:r>
              <a:rPr lang="ru-RU" sz="1100" dirty="0">
                <a:solidFill>
                  <a:srgbClr val="000000"/>
                </a:solidFill>
                <a:latin typeface="Garamond" pitchFamily="18" charset="0"/>
                <a:cs typeface="Times New Roman" pitchFamily="18" charset="0"/>
              </a:rPr>
              <a:t> курортная»);</a:t>
            </a:r>
          </a:p>
          <a:p>
            <a:pPr algn="just">
              <a:buFontTx/>
              <a:buChar char="-"/>
            </a:pPr>
            <a:r>
              <a:rPr lang="ru-RU" sz="1100" dirty="0">
                <a:solidFill>
                  <a:srgbClr val="000000"/>
                </a:solidFill>
                <a:latin typeface="Garamond" pitchFamily="18" charset="0"/>
                <a:cs typeface="Times New Roman" pitchFamily="18" charset="0"/>
              </a:rPr>
              <a:t> ООО «</a:t>
            </a:r>
            <a:r>
              <a:rPr lang="ru-RU" sz="1100" dirty="0" err="1">
                <a:solidFill>
                  <a:srgbClr val="000000"/>
                </a:solidFill>
                <a:latin typeface="Garamond" pitchFamily="18" charset="0"/>
                <a:cs typeface="Times New Roman" pitchFamily="18" charset="0"/>
              </a:rPr>
              <a:t>Элегант</a:t>
            </a:r>
            <a:r>
              <a:rPr lang="ru-RU" sz="1100" dirty="0">
                <a:solidFill>
                  <a:srgbClr val="000000"/>
                </a:solidFill>
                <a:latin typeface="Garamond" pitchFamily="18" charset="0"/>
                <a:cs typeface="Times New Roman" pitchFamily="18" charset="0"/>
              </a:rPr>
              <a:t>» (пошив женской одежды, бельевой трикотаж);</a:t>
            </a:r>
          </a:p>
          <a:p>
            <a:pPr algn="just">
              <a:buFontTx/>
              <a:buChar char="-"/>
            </a:pPr>
            <a:r>
              <a:rPr lang="ru-RU" sz="1100" dirty="0">
                <a:latin typeface="Garamond" pitchFamily="18" charset="0"/>
              </a:rPr>
              <a:t> «</a:t>
            </a:r>
            <a:r>
              <a:rPr lang="ru-RU" sz="1100" dirty="0" err="1">
                <a:latin typeface="Garamond" pitchFamily="18" charset="0"/>
              </a:rPr>
              <a:t>Центролит</a:t>
            </a:r>
            <a:r>
              <a:rPr lang="ru-RU" sz="1100" dirty="0">
                <a:latin typeface="Garamond" pitchFamily="18" charset="0"/>
              </a:rPr>
              <a:t>» - филиал ОАО «Ритм» Тверское производство тормозной аппаратуры (Производство частей железнодорожных локомотивов, трамвайных и прочих моторных вагонов и подвижного состава);</a:t>
            </a:r>
          </a:p>
          <a:p>
            <a:pPr algn="just">
              <a:buFontTx/>
              <a:buChar char="-"/>
            </a:pPr>
            <a:r>
              <a:rPr lang="ru-RU" sz="1100" dirty="0">
                <a:solidFill>
                  <a:srgbClr val="000000"/>
                </a:solidFill>
                <a:latin typeface="Garamond" pitchFamily="18" charset="0"/>
                <a:cs typeface="Times New Roman" pitchFamily="18" charset="0"/>
              </a:rPr>
              <a:t>ООО «</a:t>
            </a:r>
            <a:r>
              <a:rPr lang="ru-RU" sz="1100" dirty="0" err="1">
                <a:solidFill>
                  <a:srgbClr val="000000"/>
                </a:solidFill>
                <a:latin typeface="Garamond" pitchFamily="18" charset="0"/>
                <a:cs typeface="Times New Roman" pitchFamily="18" charset="0"/>
              </a:rPr>
              <a:t>Кашинский</a:t>
            </a:r>
            <a:r>
              <a:rPr lang="ru-RU" sz="1100" dirty="0">
                <a:solidFill>
                  <a:srgbClr val="000000"/>
                </a:solidFill>
                <a:latin typeface="Garamond" pitchFamily="18" charset="0"/>
                <a:cs typeface="Times New Roman" pitchFamily="18" charset="0"/>
              </a:rPr>
              <a:t> льнокомбинат» (п</a:t>
            </a:r>
            <a:r>
              <a:rPr lang="ru-RU" sz="1100" dirty="0">
                <a:latin typeface="Garamond" pitchFamily="18" charset="0"/>
              </a:rPr>
              <a:t>роизводство целлюлозы и древесной массы).</a:t>
            </a:r>
            <a:endParaRPr lang="ru-RU" sz="1100" dirty="0">
              <a:solidFill>
                <a:srgbClr val="000000"/>
              </a:solidFill>
              <a:latin typeface="Garamond" pitchFamily="18" charset="0"/>
              <a:cs typeface="Times New Roman" pitchFamily="18" charset="0"/>
            </a:endParaRPr>
          </a:p>
          <a:p>
            <a:pPr lvl="0" algn="just" fontAlgn="base">
              <a:spcBef>
                <a:spcPct val="0"/>
              </a:spcBef>
              <a:spcAft>
                <a:spcPct val="0"/>
              </a:spcAft>
            </a:pPr>
            <a:endParaRPr lang="ru-RU" sz="1100" dirty="0">
              <a:latin typeface="Garamond" pitchFamily="18" charset="0"/>
              <a:ea typeface="Calibri" pitchFamily="34" charset="0"/>
              <a:cs typeface="Times New Roman" pitchFamily="18" charset="0"/>
            </a:endParaRPr>
          </a:p>
        </p:txBody>
      </p:sp>
      <p:sp>
        <p:nvSpPr>
          <p:cNvPr id="14" name="Прямоугольник 13"/>
          <p:cNvSpPr/>
          <p:nvPr/>
        </p:nvSpPr>
        <p:spPr>
          <a:xfrm>
            <a:off x="3636169" y="4439450"/>
            <a:ext cx="3240000" cy="2462213"/>
          </a:xfrm>
          <a:prstGeom prst="rect">
            <a:avLst/>
          </a:prstGeom>
        </p:spPr>
        <p:txBody>
          <a:bodyPr wrap="square">
            <a:spAutoFit/>
          </a:bodyPr>
          <a:lstStyle/>
          <a:p>
            <a:pPr algn="just"/>
            <a:r>
              <a:rPr lang="ru-RU" sz="1100" dirty="0">
                <a:latin typeface="Garamond" pitchFamily="18" charset="0"/>
              </a:rPr>
              <a:t>В отрасли  «производство электрооборудования, электронного и оптического» работает </a:t>
            </a:r>
            <a:r>
              <a:rPr lang="ru-RU" sz="1100" b="1" dirty="0">
                <a:solidFill>
                  <a:srgbClr val="18B3F8"/>
                </a:solidFill>
                <a:latin typeface="Garamond" pitchFamily="18" charset="0"/>
              </a:rPr>
              <a:t>АО «</a:t>
            </a:r>
            <a:r>
              <a:rPr lang="ru-RU" sz="1100" b="1" dirty="0" err="1">
                <a:solidFill>
                  <a:srgbClr val="18B3F8"/>
                </a:solidFill>
                <a:latin typeface="Garamond" pitchFamily="18" charset="0"/>
              </a:rPr>
              <a:t>Кашинский</a:t>
            </a:r>
            <a:r>
              <a:rPr lang="ru-RU" sz="1100" b="1" dirty="0">
                <a:solidFill>
                  <a:srgbClr val="18B3F8"/>
                </a:solidFill>
                <a:latin typeface="Garamond" pitchFamily="18" charset="0"/>
              </a:rPr>
              <a:t> завод электроаппаратуры». </a:t>
            </a:r>
            <a:r>
              <a:rPr lang="ru-RU" sz="1100" dirty="0">
                <a:latin typeface="Garamond" pitchFamily="18" charset="0"/>
              </a:rPr>
              <a:t>Предприятие производит весь спектр низковольтной аппаратуры. Продукция поставляется во все регионы Российской Федерации. Это самое крупное предприятие по численности занятых в производстве. В производственных цехах выполняются следующие виды работ: </a:t>
            </a:r>
            <a:r>
              <a:rPr lang="ru-RU" sz="1100" dirty="0">
                <a:solidFill>
                  <a:srgbClr val="000000"/>
                </a:solidFill>
                <a:latin typeface="Garamond" pitchFamily="18" charset="0"/>
                <a:cs typeface="Times New Roman" pitchFamily="18" charset="0"/>
              </a:rPr>
              <a:t>штамповка, механическая обработка, прессование и литье пластмасс, гальваническая обработка, сварка и непосредственно сборка изделий</a:t>
            </a:r>
            <a:r>
              <a:rPr lang="ru-RU" sz="1100" dirty="0">
                <a:latin typeface="Garamond" pitchFamily="18" charset="0"/>
              </a:rPr>
              <a:t>.</a:t>
            </a:r>
          </a:p>
          <a:p>
            <a:pPr algn="just"/>
            <a:endParaRPr lang="ru-RU" sz="1100" dirty="0">
              <a:latin typeface="Garamond" pitchFamily="18" charset="0"/>
            </a:endParaRPr>
          </a:p>
        </p:txBody>
      </p:sp>
      <p:pic>
        <p:nvPicPr>
          <p:cNvPr id="19458" name="Picture 2" descr="http://market.elec.ru/nomer/1/60let_kashinskyi_zavod/002.jpg"/>
          <p:cNvPicPr>
            <a:picLocks noChangeAspect="1" noChangeArrowheads="1"/>
          </p:cNvPicPr>
          <p:nvPr/>
        </p:nvPicPr>
        <p:blipFill>
          <a:blip r:embed="rId2"/>
          <a:srcRect/>
          <a:stretch>
            <a:fillRect/>
          </a:stretch>
        </p:blipFill>
        <p:spPr bwMode="auto">
          <a:xfrm>
            <a:off x="564335" y="4368012"/>
            <a:ext cx="2338018" cy="2510624"/>
          </a:xfrm>
          <a:prstGeom prst="rect">
            <a:avLst/>
          </a:prstGeom>
          <a:noFill/>
        </p:spPr>
      </p:pic>
      <p:sp>
        <p:nvSpPr>
          <p:cNvPr id="10" name="Прямоугольник 9"/>
          <p:cNvSpPr/>
          <p:nvPr/>
        </p:nvSpPr>
        <p:spPr>
          <a:xfrm>
            <a:off x="0" y="4368012"/>
            <a:ext cx="7129463" cy="18000"/>
          </a:xfrm>
          <a:prstGeom prst="rect">
            <a:avLst/>
          </a:prstGeom>
          <a:solidFill>
            <a:srgbClr val="18B3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18B3F8"/>
              </a:solidFill>
            </a:endParaRPr>
          </a:p>
        </p:txBody>
      </p:sp>
      <p:sp>
        <p:nvSpPr>
          <p:cNvPr id="8" name="Номер слайда 7"/>
          <p:cNvSpPr>
            <a:spLocks noGrp="1"/>
          </p:cNvSpPr>
          <p:nvPr>
            <p:ph type="sldNum" sz="quarter" idx="12"/>
          </p:nvPr>
        </p:nvSpPr>
        <p:spPr>
          <a:xfrm>
            <a:off x="329554" y="6640328"/>
            <a:ext cx="1663541" cy="381437"/>
          </a:xfrm>
        </p:spPr>
        <p:txBody>
          <a:bodyPr/>
          <a:lstStyle/>
          <a:p>
            <a:pPr algn="l"/>
            <a:fld id="{725C68B6-61C2-468F-89AB-4B9F7531AA68}" type="slidenum">
              <a:rPr lang="ru-RU" i="1" smtClean="0"/>
              <a:pPr algn="l"/>
              <a:t>10</a:t>
            </a:fld>
            <a:endParaRPr lang="ru-RU" i="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AD17929-45B1-4E9B-88B7-356865A9F74E}"/>
              </a:ext>
            </a:extLst>
          </p:cNvPr>
          <p:cNvPicPr>
            <a:picLocks noChangeAspect="1"/>
          </p:cNvPicPr>
          <p:nvPr/>
        </p:nvPicPr>
        <p:blipFill>
          <a:blip r:embed="rId2"/>
          <a:stretch>
            <a:fillRect/>
          </a:stretch>
        </p:blipFill>
        <p:spPr>
          <a:xfrm>
            <a:off x="32308" y="845890"/>
            <a:ext cx="2783548" cy="2658858"/>
          </a:xfrm>
          <a:prstGeom prst="rect">
            <a:avLst/>
          </a:prstGeom>
        </p:spPr>
      </p:pic>
      <p:pic>
        <p:nvPicPr>
          <p:cNvPr id="7" name="Рисунок 6">
            <a:extLst>
              <a:ext uri="{FF2B5EF4-FFF2-40B4-BE49-F238E27FC236}">
                <a16:creationId xmlns:a16="http://schemas.microsoft.com/office/drawing/2014/main" id="{4970A539-C705-45FF-9682-E99E63151C69}"/>
              </a:ext>
            </a:extLst>
          </p:cNvPr>
          <p:cNvPicPr>
            <a:picLocks noChangeAspect="1"/>
          </p:cNvPicPr>
          <p:nvPr/>
        </p:nvPicPr>
        <p:blipFill>
          <a:blip r:embed="rId3"/>
          <a:stretch>
            <a:fillRect/>
          </a:stretch>
        </p:blipFill>
        <p:spPr>
          <a:xfrm>
            <a:off x="2787745" y="679406"/>
            <a:ext cx="722772" cy="2971762"/>
          </a:xfrm>
          <a:prstGeom prst="rect">
            <a:avLst/>
          </a:prstGeom>
        </p:spPr>
      </p:pic>
      <p:sp>
        <p:nvSpPr>
          <p:cNvPr id="15" name="Прямоугольник 14"/>
          <p:cNvSpPr/>
          <p:nvPr/>
        </p:nvSpPr>
        <p:spPr>
          <a:xfrm>
            <a:off x="0" y="4296574"/>
            <a:ext cx="7129463" cy="36000"/>
          </a:xfrm>
          <a:prstGeom prst="rect">
            <a:avLst/>
          </a:prstGeom>
          <a:solidFill>
            <a:srgbClr val="18B3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18B3F8"/>
              </a:solidFill>
            </a:endParaRPr>
          </a:p>
        </p:txBody>
      </p:sp>
      <p:sp>
        <p:nvSpPr>
          <p:cNvPr id="5" name="Прямоугольник 4"/>
          <p:cNvSpPr/>
          <p:nvPr/>
        </p:nvSpPr>
        <p:spPr>
          <a:xfrm>
            <a:off x="324000" y="180000"/>
            <a:ext cx="6480000" cy="230832"/>
          </a:xfrm>
          <a:prstGeom prst="rect">
            <a:avLst/>
          </a:prstGeom>
        </p:spPr>
        <p:txBody>
          <a:bodyPr wrap="square">
            <a:spAutoFit/>
          </a:bodyPr>
          <a:lstStyle/>
          <a:p>
            <a:pPr algn="r"/>
            <a:r>
              <a:rPr lang="ru-RU" sz="900" dirty="0">
                <a:solidFill>
                  <a:schemeClr val="tx1">
                    <a:lumMod val="50000"/>
                    <a:lumOff val="50000"/>
                  </a:schemeClr>
                </a:solidFill>
              </a:rPr>
              <a:t>Характеристика Кашинского муниципального округа / Отраслевая направленность</a:t>
            </a:r>
          </a:p>
        </p:txBody>
      </p:sp>
      <p:sp>
        <p:nvSpPr>
          <p:cNvPr id="17409" name="Rectangle 1"/>
          <p:cNvSpPr>
            <a:spLocks noChangeArrowheads="1"/>
          </p:cNvSpPr>
          <p:nvPr/>
        </p:nvSpPr>
        <p:spPr bwMode="auto">
          <a:xfrm>
            <a:off x="3600000" y="886712"/>
            <a:ext cx="3240000" cy="30931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lnSpc>
                <a:spcPts val="1250"/>
              </a:lnSpc>
              <a:spcBef>
                <a:spcPct val="0"/>
              </a:spcBef>
              <a:spcAft>
                <a:spcPct val="0"/>
              </a:spcAft>
            </a:pPr>
            <a:r>
              <a:rPr lang="ru-RU" sz="1100" b="1" dirty="0">
                <a:solidFill>
                  <a:srgbClr val="18B3F8"/>
                </a:solidFill>
                <a:latin typeface="Garamond" pitchFamily="18" charset="0"/>
                <a:ea typeface="Calibri" pitchFamily="34" charset="0"/>
                <a:cs typeface="Times New Roman" pitchFamily="18" charset="0"/>
              </a:rPr>
              <a:t>АО «</a:t>
            </a:r>
            <a:r>
              <a:rPr lang="ru-RU" sz="1100" b="1" dirty="0" err="1">
                <a:solidFill>
                  <a:srgbClr val="18B3F8"/>
                </a:solidFill>
                <a:latin typeface="Garamond" pitchFamily="18" charset="0"/>
                <a:ea typeface="Calibri" pitchFamily="34" charset="0"/>
                <a:cs typeface="Times New Roman" pitchFamily="18" charset="0"/>
              </a:rPr>
              <a:t>Кашинский</a:t>
            </a:r>
            <a:r>
              <a:rPr lang="ru-RU" sz="1100" b="1" dirty="0">
                <a:solidFill>
                  <a:srgbClr val="18B3F8"/>
                </a:solidFill>
                <a:latin typeface="Garamond" pitchFamily="18" charset="0"/>
                <a:ea typeface="Calibri" pitchFamily="34" charset="0"/>
                <a:cs typeface="Times New Roman" pitchFamily="18" charset="0"/>
              </a:rPr>
              <a:t> ЛВЗ «Вереск»</a:t>
            </a:r>
            <a:r>
              <a:rPr lang="ru-RU" sz="1100" dirty="0">
                <a:latin typeface="Garamond" pitchFamily="18" charset="0"/>
                <a:ea typeface="Calibri" pitchFamily="34" charset="0"/>
                <a:cs typeface="Times New Roman" pitchFamily="18" charset="0"/>
              </a:rPr>
              <a:t> ведет свою историю с 1898 года, когда  появился </a:t>
            </a:r>
            <a:r>
              <a:rPr lang="ru-RU" sz="1100" dirty="0" err="1">
                <a:latin typeface="Garamond" pitchFamily="18" charset="0"/>
                <a:ea typeface="Calibri" pitchFamily="34" charset="0"/>
                <a:cs typeface="Times New Roman" pitchFamily="18" charset="0"/>
              </a:rPr>
              <a:t>Кашинский</a:t>
            </a:r>
            <a:r>
              <a:rPr lang="ru-RU" sz="1100" dirty="0">
                <a:latin typeface="Garamond" pitchFamily="18" charset="0"/>
                <a:ea typeface="Calibri" pitchFamily="34" charset="0"/>
                <a:cs typeface="Times New Roman" pitchFamily="18" charset="0"/>
              </a:rPr>
              <a:t> Казенный винный склад №3. Первые объемы производства впечатляли – его годовой оборот в 1901 году составил почти 100 тысяч ведер сорокаградусного вина, в просторечии - водки.</a:t>
            </a:r>
          </a:p>
          <a:p>
            <a:pPr lvl="0" algn="just" fontAlgn="base">
              <a:lnSpc>
                <a:spcPts val="1250"/>
              </a:lnSpc>
              <a:spcBef>
                <a:spcPct val="0"/>
              </a:spcBef>
              <a:spcAft>
                <a:spcPct val="0"/>
              </a:spcAft>
            </a:pPr>
            <a:r>
              <a:rPr lang="ru-RU" sz="1100" dirty="0">
                <a:latin typeface="Garamond" pitchFamily="18" charset="0"/>
                <a:ea typeface="Calibri" pitchFamily="34" charset="0"/>
                <a:cs typeface="Times New Roman" pitchFamily="18" charset="0"/>
              </a:rPr>
              <a:t>Сегодня ОАО «</a:t>
            </a:r>
            <a:r>
              <a:rPr lang="ru-RU" sz="1100" dirty="0" err="1">
                <a:latin typeface="Garamond" pitchFamily="18" charset="0"/>
                <a:ea typeface="Calibri" pitchFamily="34" charset="0"/>
                <a:cs typeface="Times New Roman" pitchFamily="18" charset="0"/>
              </a:rPr>
              <a:t>Кашинский</a:t>
            </a:r>
            <a:r>
              <a:rPr lang="ru-RU" sz="1100" dirty="0">
                <a:latin typeface="Garamond" pitchFamily="18" charset="0"/>
                <a:ea typeface="Calibri" pitchFamily="34" charset="0"/>
                <a:cs typeface="Times New Roman" pitchFamily="18" charset="0"/>
              </a:rPr>
              <a:t> ЛВЗ «Вереск» современное, хорошо оснащенное предприятие, которое производит более 40 наименований видов алкогольной продукции.</a:t>
            </a:r>
          </a:p>
          <a:p>
            <a:pPr lvl="0" indent="357188" algn="just" fontAlgn="base">
              <a:lnSpc>
                <a:spcPts val="1250"/>
              </a:lnSpc>
              <a:spcBef>
                <a:spcPct val="0"/>
              </a:spcBef>
              <a:spcAft>
                <a:spcPct val="0"/>
              </a:spcAft>
            </a:pPr>
            <a:endParaRPr lang="ru-RU" sz="1100" dirty="0">
              <a:latin typeface="Garamond" pitchFamily="18" charset="0"/>
              <a:ea typeface="Calibri" pitchFamily="34" charset="0"/>
              <a:cs typeface="Times New Roman" pitchFamily="18" charset="0"/>
            </a:endParaRPr>
          </a:p>
          <a:p>
            <a:pPr lvl="0" indent="357188" algn="just" fontAlgn="base">
              <a:lnSpc>
                <a:spcPts val="1250"/>
              </a:lnSpc>
              <a:spcBef>
                <a:spcPct val="0"/>
              </a:spcBef>
              <a:spcAft>
                <a:spcPct val="0"/>
              </a:spcAft>
            </a:pPr>
            <a:endParaRPr lang="ru-RU" sz="1100" dirty="0">
              <a:latin typeface="Garamond" pitchFamily="18" charset="0"/>
              <a:ea typeface="Calibri" pitchFamily="34" charset="0"/>
              <a:cs typeface="Times New Roman" pitchFamily="18" charset="0"/>
            </a:endParaRPr>
          </a:p>
          <a:p>
            <a:pPr lvl="0" algn="just" fontAlgn="base">
              <a:lnSpc>
                <a:spcPts val="1250"/>
              </a:lnSpc>
              <a:spcBef>
                <a:spcPct val="0"/>
              </a:spcBef>
              <a:spcAft>
                <a:spcPct val="0"/>
              </a:spcAft>
            </a:pPr>
            <a:r>
              <a:rPr lang="ru-RU" sz="1100" b="1" dirty="0">
                <a:solidFill>
                  <a:srgbClr val="18B3F8"/>
                </a:solidFill>
                <a:latin typeface="Garamond" pitchFamily="18" charset="0"/>
                <a:ea typeface="Calibri" pitchFamily="34" charset="0"/>
                <a:cs typeface="Times New Roman" pitchFamily="18" charset="0"/>
              </a:rPr>
              <a:t>АО «Завод по розливу минеральной воды «Вереск» </a:t>
            </a:r>
          </a:p>
          <a:p>
            <a:pPr lvl="0" algn="just" fontAlgn="base">
              <a:lnSpc>
                <a:spcPts val="1250"/>
              </a:lnSpc>
              <a:spcBef>
                <a:spcPct val="0"/>
              </a:spcBef>
              <a:spcAft>
                <a:spcPct val="0"/>
              </a:spcAft>
            </a:pPr>
            <a:r>
              <a:rPr lang="ru-RU" sz="1100" dirty="0">
                <a:latin typeface="Garamond" pitchFamily="18" charset="0"/>
                <a:ea typeface="Calibri" pitchFamily="34" charset="0"/>
                <a:cs typeface="Times New Roman" pitchFamily="18" charset="0"/>
              </a:rPr>
              <a:t>Производство безалкогольных напитков, минеральной воды («Анна </a:t>
            </a:r>
            <a:r>
              <a:rPr lang="ru-RU" sz="1100" dirty="0" err="1">
                <a:latin typeface="Garamond" pitchFamily="18" charset="0"/>
                <a:ea typeface="Calibri" pitchFamily="34" charset="0"/>
                <a:cs typeface="Times New Roman" pitchFamily="18" charset="0"/>
              </a:rPr>
              <a:t>Кашинская</a:t>
            </a:r>
            <a:r>
              <a:rPr lang="ru-RU" sz="1100" dirty="0">
                <a:latin typeface="Garamond" pitchFamily="18" charset="0"/>
                <a:ea typeface="Calibri" pitchFamily="34" charset="0"/>
                <a:cs typeface="Times New Roman" pitchFamily="18" charset="0"/>
              </a:rPr>
              <a:t>») и питьевой негазированной воды.  </a:t>
            </a:r>
          </a:p>
          <a:p>
            <a:pPr lvl="0" algn="just" fontAlgn="base">
              <a:lnSpc>
                <a:spcPts val="1250"/>
              </a:lnSpc>
              <a:spcBef>
                <a:spcPct val="0"/>
              </a:spcBef>
              <a:spcAft>
                <a:spcPct val="0"/>
              </a:spcAft>
            </a:pPr>
            <a:endParaRPr lang="ru-RU" sz="1100" dirty="0">
              <a:latin typeface="Garamond" pitchFamily="18" charset="0"/>
              <a:ea typeface="Calibri" pitchFamily="34" charset="0"/>
              <a:cs typeface="Times New Roman" pitchFamily="18" charset="0"/>
            </a:endParaRPr>
          </a:p>
        </p:txBody>
      </p:sp>
      <p:sp>
        <p:nvSpPr>
          <p:cNvPr id="8" name="Номер слайда 7"/>
          <p:cNvSpPr>
            <a:spLocks noGrp="1"/>
          </p:cNvSpPr>
          <p:nvPr>
            <p:ph type="sldNum" sz="quarter" idx="12"/>
          </p:nvPr>
        </p:nvSpPr>
        <p:spPr>
          <a:xfrm>
            <a:off x="5136367" y="6640328"/>
            <a:ext cx="1663541" cy="381437"/>
          </a:xfrm>
        </p:spPr>
        <p:txBody>
          <a:bodyPr/>
          <a:lstStyle/>
          <a:p>
            <a:fld id="{725C68B6-61C2-468F-89AB-4B9F7531AA68}" type="slidenum">
              <a:rPr lang="ru-RU" i="1" smtClean="0">
                <a:solidFill>
                  <a:schemeClr val="bg1">
                    <a:lumMod val="50000"/>
                  </a:schemeClr>
                </a:solidFill>
              </a:rPr>
              <a:pPr/>
              <a:t>11</a:t>
            </a:fld>
            <a:endParaRPr lang="ru-RU" i="1" dirty="0">
              <a:solidFill>
                <a:schemeClr val="bg1">
                  <a:lumMod val="50000"/>
                </a:schemeClr>
              </a:solidFill>
            </a:endParaRPr>
          </a:p>
        </p:txBody>
      </p:sp>
      <p:pic>
        <p:nvPicPr>
          <p:cNvPr id="41987" name="Picture 3"/>
          <p:cNvPicPr>
            <a:picLocks noChangeAspect="1" noChangeArrowheads="1"/>
          </p:cNvPicPr>
          <p:nvPr/>
        </p:nvPicPr>
        <p:blipFill>
          <a:blip r:embed="rId4"/>
          <a:srcRect/>
          <a:stretch>
            <a:fillRect/>
          </a:stretch>
        </p:blipFill>
        <p:spPr bwMode="auto">
          <a:xfrm>
            <a:off x="32308" y="3361873"/>
            <a:ext cx="2064532" cy="2705950"/>
          </a:xfrm>
          <a:prstGeom prst="rect">
            <a:avLst/>
          </a:prstGeom>
          <a:noFill/>
        </p:spPr>
      </p:pic>
      <p:pic>
        <p:nvPicPr>
          <p:cNvPr id="41986" name="Picture 2"/>
          <p:cNvPicPr>
            <a:picLocks noChangeAspect="1" noChangeArrowheads="1"/>
          </p:cNvPicPr>
          <p:nvPr/>
        </p:nvPicPr>
        <p:blipFill>
          <a:blip r:embed="rId5"/>
          <a:srcRect/>
          <a:stretch>
            <a:fillRect/>
          </a:stretch>
        </p:blipFill>
        <p:spPr bwMode="auto">
          <a:xfrm flipH="1">
            <a:off x="1647549" y="3504748"/>
            <a:ext cx="1928826" cy="2563075"/>
          </a:xfrm>
          <a:prstGeom prst="rect">
            <a:avLst/>
          </a:prstGeom>
          <a:noFill/>
        </p:spPr>
      </p:pic>
      <p:sp>
        <p:nvSpPr>
          <p:cNvPr id="20" name="TextBox 19"/>
          <p:cNvSpPr txBox="1"/>
          <p:nvPr/>
        </p:nvSpPr>
        <p:spPr>
          <a:xfrm>
            <a:off x="475430" y="6097983"/>
            <a:ext cx="2571768" cy="430887"/>
          </a:xfrm>
          <a:prstGeom prst="rect">
            <a:avLst/>
          </a:prstGeom>
          <a:noFill/>
        </p:spPr>
        <p:txBody>
          <a:bodyPr wrap="square" rtlCol="0">
            <a:spAutoFit/>
          </a:bodyPr>
          <a:lstStyle/>
          <a:p>
            <a:pPr algn="ctr"/>
            <a:r>
              <a:rPr lang="ru-RU" sz="1100" b="1" i="1" dirty="0">
                <a:latin typeface="Garamond" pitchFamily="18" charset="0"/>
              </a:rPr>
              <a:t>Продукция </a:t>
            </a:r>
            <a:r>
              <a:rPr lang="ru-RU" sz="1100" b="1" i="1" dirty="0">
                <a:latin typeface="Garamond" pitchFamily="18" charset="0"/>
                <a:ea typeface="Calibri" pitchFamily="34" charset="0"/>
                <a:cs typeface="Times New Roman" pitchFamily="18" charset="0"/>
              </a:rPr>
              <a:t>ОАО «</a:t>
            </a:r>
            <a:r>
              <a:rPr lang="ru-RU" sz="1100" b="1" i="1" dirty="0" err="1">
                <a:latin typeface="Garamond" pitchFamily="18" charset="0"/>
                <a:ea typeface="Calibri" pitchFamily="34" charset="0"/>
                <a:cs typeface="Times New Roman" pitchFamily="18" charset="0"/>
              </a:rPr>
              <a:t>Кашинский</a:t>
            </a:r>
            <a:r>
              <a:rPr lang="ru-RU" sz="1100" b="1" i="1" dirty="0">
                <a:latin typeface="Garamond" pitchFamily="18" charset="0"/>
                <a:ea typeface="Calibri" pitchFamily="34" charset="0"/>
                <a:cs typeface="Times New Roman" pitchFamily="18" charset="0"/>
              </a:rPr>
              <a:t> ЛВЗ «Вереск»</a:t>
            </a:r>
            <a:r>
              <a:rPr lang="ru-RU" sz="1100" b="1" i="1" dirty="0">
                <a:latin typeface="Garamond" pitchFamily="18" charset="0"/>
              </a:rPr>
              <a:t> </a:t>
            </a:r>
          </a:p>
        </p:txBody>
      </p:sp>
      <p:sp>
        <p:nvSpPr>
          <p:cNvPr id="21" name="TextBox 20"/>
          <p:cNvSpPr txBox="1"/>
          <p:nvPr/>
        </p:nvSpPr>
        <p:spPr>
          <a:xfrm>
            <a:off x="3921920" y="6013344"/>
            <a:ext cx="2643206" cy="600164"/>
          </a:xfrm>
          <a:prstGeom prst="rect">
            <a:avLst/>
          </a:prstGeom>
          <a:noFill/>
        </p:spPr>
        <p:txBody>
          <a:bodyPr wrap="square" rtlCol="0">
            <a:spAutoFit/>
          </a:bodyPr>
          <a:lstStyle/>
          <a:p>
            <a:pPr lvl="0" algn="ctr"/>
            <a:r>
              <a:rPr lang="ru-RU" sz="1100" b="1" i="1" dirty="0">
                <a:latin typeface="Garamond" pitchFamily="18" charset="0"/>
              </a:rPr>
              <a:t>Продукция ОАО «Завод по розливу минеральной воды «Вереск» </a:t>
            </a:r>
          </a:p>
          <a:p>
            <a:pPr lvl="0"/>
            <a:r>
              <a:rPr lang="ru-RU" sz="1100" b="1" i="1" dirty="0">
                <a:latin typeface="Garamond" pitchFamily="18" charset="0"/>
              </a:rPr>
              <a:t> </a:t>
            </a:r>
          </a:p>
        </p:txBody>
      </p:sp>
      <p:pic>
        <p:nvPicPr>
          <p:cNvPr id="16386" name="Picture 2" descr="https://veresk.com/sites/default/files/styles/cats_main_bottom/public/category/vorteks_0.png?itok=EOqlYoNN"/>
          <p:cNvPicPr>
            <a:picLocks noChangeAspect="1" noChangeArrowheads="1"/>
          </p:cNvPicPr>
          <p:nvPr/>
        </p:nvPicPr>
        <p:blipFill>
          <a:blip r:embed="rId6"/>
          <a:srcRect/>
          <a:stretch>
            <a:fillRect/>
          </a:stretch>
        </p:blipFill>
        <p:spPr bwMode="auto">
          <a:xfrm>
            <a:off x="3993358" y="3870226"/>
            <a:ext cx="864567" cy="1997984"/>
          </a:xfrm>
          <a:prstGeom prst="rect">
            <a:avLst/>
          </a:prstGeom>
          <a:noFill/>
        </p:spPr>
      </p:pic>
      <p:pic>
        <p:nvPicPr>
          <p:cNvPr id="11" name="Рисунок 10">
            <a:extLst>
              <a:ext uri="{FF2B5EF4-FFF2-40B4-BE49-F238E27FC236}">
                <a16:creationId xmlns:a16="http://schemas.microsoft.com/office/drawing/2014/main" id="{2F6C78A3-97DE-4424-94A9-2C8EEE719276}"/>
              </a:ext>
            </a:extLst>
          </p:cNvPr>
          <p:cNvPicPr>
            <a:picLocks noChangeAspect="1"/>
          </p:cNvPicPr>
          <p:nvPr/>
        </p:nvPicPr>
        <p:blipFill>
          <a:blip r:embed="rId7"/>
          <a:stretch>
            <a:fillRect/>
          </a:stretch>
        </p:blipFill>
        <p:spPr>
          <a:xfrm>
            <a:off x="4967975" y="3870226"/>
            <a:ext cx="551097" cy="1997984"/>
          </a:xfrm>
          <a:prstGeom prst="rect">
            <a:avLst/>
          </a:prstGeom>
        </p:spPr>
      </p:pic>
      <p:pic>
        <p:nvPicPr>
          <p:cNvPr id="12" name="Рисунок 11">
            <a:extLst>
              <a:ext uri="{FF2B5EF4-FFF2-40B4-BE49-F238E27FC236}">
                <a16:creationId xmlns:a16="http://schemas.microsoft.com/office/drawing/2014/main" id="{2E2E3E3B-902A-420D-9DC1-E43BCB52E26E}"/>
              </a:ext>
            </a:extLst>
          </p:cNvPr>
          <p:cNvPicPr>
            <a:picLocks noChangeAspect="1"/>
          </p:cNvPicPr>
          <p:nvPr/>
        </p:nvPicPr>
        <p:blipFill>
          <a:blip r:embed="rId8"/>
          <a:stretch>
            <a:fillRect/>
          </a:stretch>
        </p:blipFill>
        <p:spPr>
          <a:xfrm>
            <a:off x="5734371" y="3870226"/>
            <a:ext cx="518647" cy="199798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A27ADD2-F325-4508-8646-DA17D3AE30A1}"/>
              </a:ext>
            </a:extLst>
          </p:cNvPr>
          <p:cNvPicPr>
            <a:picLocks noChangeAspect="1"/>
          </p:cNvPicPr>
          <p:nvPr/>
        </p:nvPicPr>
        <p:blipFill>
          <a:blip r:embed="rId2"/>
          <a:stretch>
            <a:fillRect/>
          </a:stretch>
        </p:blipFill>
        <p:spPr>
          <a:xfrm>
            <a:off x="4065517" y="2559258"/>
            <a:ext cx="2045471" cy="2267194"/>
          </a:xfrm>
          <a:prstGeom prst="rect">
            <a:avLst/>
          </a:prstGeom>
        </p:spPr>
      </p:pic>
      <p:sp>
        <p:nvSpPr>
          <p:cNvPr id="5" name="Прямоугольник 4"/>
          <p:cNvSpPr/>
          <p:nvPr/>
        </p:nvSpPr>
        <p:spPr>
          <a:xfrm>
            <a:off x="324000" y="180000"/>
            <a:ext cx="6480000" cy="230832"/>
          </a:xfrm>
          <a:prstGeom prst="rect">
            <a:avLst/>
          </a:prstGeom>
        </p:spPr>
        <p:txBody>
          <a:bodyPr wrap="square">
            <a:spAutoFit/>
          </a:bodyPr>
          <a:lstStyle/>
          <a:p>
            <a:r>
              <a:rPr lang="ru-RU" sz="900" dirty="0">
                <a:solidFill>
                  <a:schemeClr val="tx1">
                    <a:lumMod val="50000"/>
                    <a:lumOff val="50000"/>
                  </a:schemeClr>
                </a:solidFill>
              </a:rPr>
              <a:t>Характеристика Кашинского муниципального округа / Отраслевая направленность</a:t>
            </a:r>
          </a:p>
        </p:txBody>
      </p:sp>
      <p:sp>
        <p:nvSpPr>
          <p:cNvPr id="17409" name="Rectangle 1"/>
          <p:cNvSpPr>
            <a:spLocks noChangeArrowheads="1"/>
          </p:cNvSpPr>
          <p:nvPr/>
        </p:nvSpPr>
        <p:spPr bwMode="auto">
          <a:xfrm>
            <a:off x="278583" y="1478655"/>
            <a:ext cx="3240000" cy="41524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sz="1100" b="1" dirty="0">
                <a:solidFill>
                  <a:srgbClr val="18B3F8"/>
                </a:solidFill>
                <a:latin typeface="Garamond" pitchFamily="18" charset="0"/>
              </a:rPr>
              <a:t>Открытое акционерное общество «Эра» </a:t>
            </a:r>
            <a:r>
              <a:rPr lang="ru-RU" sz="1100" dirty="0">
                <a:latin typeface="Garamond" pitchFamily="18" charset="0"/>
              </a:rPr>
              <a:t>– одно из тех предприятий, деятельность которых является своего рода визитной карточкой г.Кашин. Биография ОАО «Эра» начала складываться еще в довоенные годы, и в ней немало ярких, интересных страниц.</a:t>
            </a:r>
          </a:p>
          <a:p>
            <a:pPr indent="357188" algn="just"/>
            <a:r>
              <a:rPr lang="ru-RU" sz="1100" dirty="0">
                <a:latin typeface="Garamond" pitchFamily="18" charset="0"/>
              </a:rPr>
              <a:t>Сегодня ОАО «Эра» - это современное предприятие, состоящее из двух цехов:</a:t>
            </a:r>
          </a:p>
          <a:p>
            <a:pPr indent="357188" algn="just">
              <a:buFontTx/>
              <a:buChar char="-"/>
            </a:pPr>
            <a:r>
              <a:rPr lang="ru-RU" sz="1100" dirty="0">
                <a:latin typeface="Garamond" pitchFamily="18" charset="0"/>
              </a:rPr>
              <a:t>кондитерский цех занимается выпуском пряников заварных, печенья «Овсяное», печенья сахарных сортов, пряников «Сувенирные»;</a:t>
            </a:r>
          </a:p>
          <a:p>
            <a:pPr indent="357188" algn="just">
              <a:buFontTx/>
              <a:buChar char="-"/>
            </a:pPr>
            <a:r>
              <a:rPr lang="ru-RU" sz="1100" dirty="0">
                <a:latin typeface="Garamond" pitchFamily="18" charset="0"/>
              </a:rPr>
              <a:t>цех розлива минеральной и питьевой воды и отделение по изготовлению зефира и мармелада. </a:t>
            </a:r>
          </a:p>
          <a:p>
            <a:pPr indent="357188" algn="just"/>
            <a:r>
              <a:rPr lang="ru-RU" sz="1100" dirty="0">
                <a:latin typeface="Garamond" pitchFamily="18" charset="0"/>
              </a:rPr>
              <a:t>Здесь сегодня разливается настоящая «</a:t>
            </a:r>
            <a:r>
              <a:rPr lang="ru-RU" sz="1100" dirty="0" err="1">
                <a:latin typeface="Garamond" pitchFamily="18" charset="0"/>
              </a:rPr>
              <a:t>Кашинская</a:t>
            </a:r>
            <a:r>
              <a:rPr lang="ru-RU" sz="1100" dirty="0">
                <a:latin typeface="Garamond" pitchFamily="18" charset="0"/>
              </a:rPr>
              <a:t>» минеральная вода. Подается она прямо по трубопроводу из того самого источника № 12 санатория «Кашин» с глубины более 110 метров. Такое глубокое залегание водоносного горизонта, а также постоянный контроль за техническим состоянием скважины обеспечивают надежную защиту минеральной воды от каких-либо воздействий.</a:t>
            </a:r>
          </a:p>
          <a:p>
            <a:pPr indent="357188" algn="just">
              <a:buFontTx/>
              <a:buChar char="-"/>
            </a:pPr>
            <a:endParaRPr lang="ru-RU" sz="1100" dirty="0">
              <a:latin typeface="Garamond" pitchFamily="18" charset="0"/>
            </a:endParaRPr>
          </a:p>
          <a:p>
            <a:pPr lvl="0" algn="just" fontAlgn="base">
              <a:lnSpc>
                <a:spcPts val="1250"/>
              </a:lnSpc>
              <a:spcBef>
                <a:spcPct val="0"/>
              </a:spcBef>
              <a:spcAft>
                <a:spcPct val="0"/>
              </a:spcAft>
            </a:pPr>
            <a:endParaRPr lang="ru-RU" sz="1100" dirty="0">
              <a:latin typeface="Garamond" pitchFamily="18" charset="0"/>
              <a:ea typeface="Calibri" pitchFamily="34" charset="0"/>
              <a:cs typeface="Times New Roman" pitchFamily="18" charset="0"/>
            </a:endParaRPr>
          </a:p>
        </p:txBody>
      </p:sp>
      <p:sp>
        <p:nvSpPr>
          <p:cNvPr id="8" name="Номер слайда 7"/>
          <p:cNvSpPr>
            <a:spLocks noGrp="1"/>
          </p:cNvSpPr>
          <p:nvPr>
            <p:ph type="sldNum" sz="quarter" idx="12"/>
          </p:nvPr>
        </p:nvSpPr>
        <p:spPr>
          <a:xfrm>
            <a:off x="329554" y="6640328"/>
            <a:ext cx="1663541" cy="381437"/>
          </a:xfrm>
        </p:spPr>
        <p:txBody>
          <a:bodyPr/>
          <a:lstStyle/>
          <a:p>
            <a:pPr algn="l"/>
            <a:fld id="{725C68B6-61C2-468F-89AB-4B9F7531AA68}" type="slidenum">
              <a:rPr lang="ru-RU" i="1" smtClean="0"/>
              <a:pPr algn="l"/>
              <a:t>12</a:t>
            </a:fld>
            <a:endParaRPr lang="ru-RU" i="1" dirty="0"/>
          </a:p>
        </p:txBody>
      </p:sp>
      <p:pic>
        <p:nvPicPr>
          <p:cNvPr id="6" name="Рисунок 5">
            <a:extLst>
              <a:ext uri="{FF2B5EF4-FFF2-40B4-BE49-F238E27FC236}">
                <a16:creationId xmlns:a16="http://schemas.microsoft.com/office/drawing/2014/main" id="{4867D021-C341-4D39-8D22-5C4C9E8FBD93}"/>
              </a:ext>
            </a:extLst>
          </p:cNvPr>
          <p:cNvPicPr>
            <a:picLocks noChangeAspect="1"/>
          </p:cNvPicPr>
          <p:nvPr/>
        </p:nvPicPr>
        <p:blipFill>
          <a:blip r:embed="rId3"/>
          <a:stretch>
            <a:fillRect/>
          </a:stretch>
        </p:blipFill>
        <p:spPr>
          <a:xfrm>
            <a:off x="3843536" y="582397"/>
            <a:ext cx="2489434" cy="2353422"/>
          </a:xfrm>
          <a:prstGeom prst="rect">
            <a:avLst/>
          </a:prstGeom>
        </p:spPr>
      </p:pic>
      <p:pic>
        <p:nvPicPr>
          <p:cNvPr id="4" name="Рисунок 3">
            <a:extLst>
              <a:ext uri="{FF2B5EF4-FFF2-40B4-BE49-F238E27FC236}">
                <a16:creationId xmlns:a16="http://schemas.microsoft.com/office/drawing/2014/main" id="{E1845DA7-9621-47C7-B8C4-96BC3C65124A}"/>
              </a:ext>
            </a:extLst>
          </p:cNvPr>
          <p:cNvPicPr>
            <a:picLocks noChangeAspect="1"/>
          </p:cNvPicPr>
          <p:nvPr/>
        </p:nvPicPr>
        <p:blipFill>
          <a:blip r:embed="rId4"/>
          <a:stretch>
            <a:fillRect/>
          </a:stretch>
        </p:blipFill>
        <p:spPr>
          <a:xfrm>
            <a:off x="3921931" y="4421440"/>
            <a:ext cx="2428875" cy="260032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24000" y="180000"/>
            <a:ext cx="6480000" cy="230832"/>
          </a:xfrm>
          <a:prstGeom prst="rect">
            <a:avLst/>
          </a:prstGeom>
        </p:spPr>
        <p:txBody>
          <a:bodyPr wrap="square">
            <a:spAutoFit/>
          </a:bodyPr>
          <a:lstStyle/>
          <a:p>
            <a:pPr algn="r"/>
            <a:r>
              <a:rPr lang="ru-RU" sz="900" dirty="0">
                <a:solidFill>
                  <a:schemeClr val="tx1">
                    <a:lumMod val="50000"/>
                    <a:lumOff val="50000"/>
                  </a:schemeClr>
                </a:solidFill>
              </a:rPr>
              <a:t>Характеристика Кашинского муниципального округа / Отраслевая направленность</a:t>
            </a:r>
          </a:p>
        </p:txBody>
      </p:sp>
      <p:sp>
        <p:nvSpPr>
          <p:cNvPr id="17409" name="Rectangle 1"/>
          <p:cNvSpPr>
            <a:spLocks noChangeArrowheads="1"/>
          </p:cNvSpPr>
          <p:nvPr/>
        </p:nvSpPr>
        <p:spPr bwMode="auto">
          <a:xfrm>
            <a:off x="324000" y="720000"/>
            <a:ext cx="2740665"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sz="1100" b="1" dirty="0">
                <a:solidFill>
                  <a:srgbClr val="18B3F8"/>
                </a:solidFill>
                <a:latin typeface="Garamond" pitchFamily="18" charset="0"/>
              </a:rPr>
              <a:t>ООО «</a:t>
            </a:r>
            <a:r>
              <a:rPr lang="ru-RU" sz="1100" b="1" dirty="0" err="1">
                <a:solidFill>
                  <a:srgbClr val="18B3F8"/>
                </a:solidFill>
                <a:latin typeface="Garamond" pitchFamily="18" charset="0"/>
              </a:rPr>
              <a:t>Мякижа</a:t>
            </a:r>
            <a:r>
              <a:rPr lang="ru-RU" sz="1100" b="1" dirty="0">
                <a:solidFill>
                  <a:srgbClr val="18B3F8"/>
                </a:solidFill>
                <a:latin typeface="Garamond" pitchFamily="18" charset="0"/>
              </a:rPr>
              <a:t>» </a:t>
            </a:r>
            <a:r>
              <a:rPr lang="ru-RU" sz="1100" dirty="0">
                <a:latin typeface="Garamond" pitchFamily="18" charset="0"/>
              </a:rPr>
              <a:t>— </a:t>
            </a:r>
            <a:r>
              <a:rPr lang="ru-RU" sz="1100" dirty="0">
                <a:solidFill>
                  <a:srgbClr val="000000"/>
                </a:solidFill>
                <a:latin typeface="Garamond" pitchFamily="18" charset="0"/>
                <a:cs typeface="Times New Roman" pitchFamily="18" charset="0"/>
              </a:rPr>
              <a:t>занимается производством минеральной воды под торговой маркой «</a:t>
            </a:r>
            <a:r>
              <a:rPr lang="ru-RU" sz="1100" dirty="0" err="1">
                <a:solidFill>
                  <a:srgbClr val="000000"/>
                </a:solidFill>
                <a:latin typeface="Garamond" pitchFamily="18" charset="0"/>
                <a:cs typeface="Times New Roman" pitchFamily="18" charset="0"/>
              </a:rPr>
              <a:t>Кашинская</a:t>
            </a:r>
            <a:r>
              <a:rPr lang="ru-RU" sz="1100" dirty="0">
                <a:solidFill>
                  <a:srgbClr val="000000"/>
                </a:solidFill>
                <a:latin typeface="Garamond" pitchFamily="18" charset="0"/>
                <a:cs typeface="Times New Roman" pitchFamily="18" charset="0"/>
              </a:rPr>
              <a:t> курортная». Добыча минеральной воды осуществляется из скважины источника №18 санатория «Кашин». Выпускается экологически чистый продукт, что подтверждено Международным экологическим фондом. </a:t>
            </a:r>
            <a:r>
              <a:rPr lang="ru-RU" sz="1100" dirty="0">
                <a:latin typeface="Garamond" pitchFamily="18" charset="0"/>
              </a:rPr>
              <a:t>Завод оснащен европейским оборудованием, включающим мощный комплекс водоподготовки, состоящий из многоступенчатой водоочистки, оборудованной озонатором. Всего оборудовано пять современных линий розлива с высокой производительностью.</a:t>
            </a:r>
          </a:p>
          <a:p>
            <a:pPr algn="just"/>
            <a:r>
              <a:rPr lang="ru-RU" sz="1100" dirty="0">
                <a:solidFill>
                  <a:srgbClr val="000000"/>
                </a:solidFill>
                <a:latin typeface="Garamond" pitchFamily="18" charset="0"/>
                <a:cs typeface="Times New Roman" pitchFamily="18" charset="0"/>
              </a:rPr>
              <a:t>Минеральная вода применяется для профилактики обострения заболеваний органов пищеварения и обмена веществ, как у взрослых, так и у детей. </a:t>
            </a:r>
            <a:r>
              <a:rPr lang="ru-RU" sz="1100" dirty="0">
                <a:solidFill>
                  <a:srgbClr val="000000"/>
                </a:solidFill>
                <a:latin typeface="Garamond" pitchFamily="18" charset="0"/>
              </a:rPr>
              <a:t> </a:t>
            </a:r>
          </a:p>
          <a:p>
            <a:pPr algn="just"/>
            <a:endParaRPr lang="ru-RU" sz="1100" dirty="0">
              <a:latin typeface="Garamond" pitchFamily="18" charset="0"/>
            </a:endParaRPr>
          </a:p>
        </p:txBody>
      </p:sp>
      <p:sp>
        <p:nvSpPr>
          <p:cNvPr id="8" name="Номер слайда 7"/>
          <p:cNvSpPr>
            <a:spLocks noGrp="1"/>
          </p:cNvSpPr>
          <p:nvPr>
            <p:ph type="sldNum" sz="quarter" idx="12"/>
          </p:nvPr>
        </p:nvSpPr>
        <p:spPr>
          <a:xfrm>
            <a:off x="5136367" y="6640328"/>
            <a:ext cx="1663541" cy="381437"/>
          </a:xfrm>
        </p:spPr>
        <p:txBody>
          <a:bodyPr/>
          <a:lstStyle/>
          <a:p>
            <a:fld id="{725C68B6-61C2-468F-89AB-4B9F7531AA68}" type="slidenum">
              <a:rPr lang="ru-RU" i="1" smtClean="0"/>
              <a:pPr/>
              <a:t>13</a:t>
            </a:fld>
            <a:endParaRPr lang="ru-RU" i="1" dirty="0"/>
          </a:p>
        </p:txBody>
      </p:sp>
      <p:sp>
        <p:nvSpPr>
          <p:cNvPr id="10" name="Прямоугольник 9"/>
          <p:cNvSpPr/>
          <p:nvPr/>
        </p:nvSpPr>
        <p:spPr>
          <a:xfrm>
            <a:off x="421459" y="4368012"/>
            <a:ext cx="2714644" cy="1615827"/>
          </a:xfrm>
          <a:prstGeom prst="rect">
            <a:avLst/>
          </a:prstGeom>
        </p:spPr>
        <p:txBody>
          <a:bodyPr wrap="square">
            <a:spAutoFit/>
          </a:bodyPr>
          <a:lstStyle/>
          <a:p>
            <a:pPr algn="just">
              <a:spcBef>
                <a:spcPts val="600"/>
              </a:spcBef>
            </a:pPr>
            <a:r>
              <a:rPr lang="ru-RU" sz="1100" b="1" dirty="0">
                <a:solidFill>
                  <a:srgbClr val="18B3F8"/>
                </a:solidFill>
                <a:latin typeface="Garamond" pitchFamily="18" charset="0"/>
              </a:rPr>
              <a:t>ООО «</a:t>
            </a:r>
            <a:r>
              <a:rPr lang="ru-RU" sz="1100" b="1" dirty="0" err="1">
                <a:solidFill>
                  <a:srgbClr val="18B3F8"/>
                </a:solidFill>
                <a:latin typeface="Garamond" pitchFamily="18" charset="0"/>
              </a:rPr>
              <a:t>Элегант</a:t>
            </a:r>
            <a:r>
              <a:rPr lang="ru-RU" sz="1100" b="1" dirty="0">
                <a:solidFill>
                  <a:srgbClr val="18B3F8"/>
                </a:solidFill>
                <a:latin typeface="Garamond" pitchFamily="18" charset="0"/>
              </a:rPr>
              <a:t>» - </a:t>
            </a:r>
            <a:r>
              <a:rPr lang="ru-RU" sz="1100" dirty="0">
                <a:solidFill>
                  <a:srgbClr val="000000"/>
                </a:solidFill>
                <a:latin typeface="Garamond" pitchFamily="18" charset="0"/>
                <a:cs typeface="Times New Roman" pitchFamily="18" charset="0"/>
              </a:rPr>
              <a:t>специализируется на пошиве легкой женской одежды: костюмы, платья, топы, блузы, шорты, брюки, сарафаны, юбки, жакеты из различных видов ткани. Совершенные конструкции и отделка швейных изделий ООО «</a:t>
            </a:r>
            <a:r>
              <a:rPr lang="ru-RU" sz="1100" dirty="0" err="1">
                <a:solidFill>
                  <a:srgbClr val="000000"/>
                </a:solidFill>
                <a:latin typeface="Garamond" pitchFamily="18" charset="0"/>
                <a:cs typeface="Times New Roman" pitchFamily="18" charset="0"/>
              </a:rPr>
              <a:t>Элегант</a:t>
            </a:r>
            <a:r>
              <a:rPr lang="ru-RU" sz="1100" dirty="0">
                <a:solidFill>
                  <a:srgbClr val="000000"/>
                </a:solidFill>
                <a:latin typeface="Garamond" pitchFamily="18" charset="0"/>
                <a:cs typeface="Times New Roman" pitchFamily="18" charset="0"/>
              </a:rPr>
              <a:t>» гарантирует – покупателям чувство комфорта и роскоши. </a:t>
            </a:r>
            <a:endParaRPr lang="ru-RU" sz="1100" dirty="0">
              <a:solidFill>
                <a:srgbClr val="000000"/>
              </a:solidFill>
              <a:latin typeface="Garamond" pitchFamily="18" charset="0"/>
            </a:endParaRPr>
          </a:p>
          <a:p>
            <a:pPr algn="just"/>
            <a:endParaRPr lang="ru-RU" sz="1100" dirty="0">
              <a:latin typeface="Garamond" pitchFamily="18" charset="0"/>
            </a:endParaRPr>
          </a:p>
        </p:txBody>
      </p:sp>
      <p:sp>
        <p:nvSpPr>
          <p:cNvPr id="12" name="Прямоугольник 11"/>
          <p:cNvSpPr/>
          <p:nvPr/>
        </p:nvSpPr>
        <p:spPr>
          <a:xfrm>
            <a:off x="0" y="4153698"/>
            <a:ext cx="7129463" cy="18000"/>
          </a:xfrm>
          <a:prstGeom prst="rect">
            <a:avLst/>
          </a:prstGeom>
          <a:solidFill>
            <a:srgbClr val="18B3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18B3F8"/>
              </a:solidFill>
            </a:endParaRPr>
          </a:p>
        </p:txBody>
      </p:sp>
      <p:pic>
        <p:nvPicPr>
          <p:cNvPr id="11" name="Рисунок 10"/>
          <p:cNvPicPr/>
          <p:nvPr/>
        </p:nvPicPr>
        <p:blipFill>
          <a:blip r:embed="rId2"/>
          <a:srcRect/>
          <a:stretch>
            <a:fillRect/>
          </a:stretch>
        </p:blipFill>
        <p:spPr bwMode="auto">
          <a:xfrm>
            <a:off x="3493293" y="438922"/>
            <a:ext cx="1500198" cy="1571636"/>
          </a:xfrm>
          <a:prstGeom prst="rect">
            <a:avLst/>
          </a:prstGeom>
          <a:noFill/>
          <a:ln w="9525">
            <a:noFill/>
            <a:miter lim="800000"/>
            <a:headEnd/>
            <a:tailEnd/>
          </a:ln>
        </p:spPr>
      </p:pic>
      <p:pic>
        <p:nvPicPr>
          <p:cNvPr id="13" name="Рисунок 12"/>
          <p:cNvPicPr/>
          <p:nvPr/>
        </p:nvPicPr>
        <p:blipFill>
          <a:blip r:embed="rId3"/>
          <a:srcRect/>
          <a:stretch>
            <a:fillRect/>
          </a:stretch>
        </p:blipFill>
        <p:spPr bwMode="auto">
          <a:xfrm>
            <a:off x="5279243" y="438922"/>
            <a:ext cx="1442765" cy="1571636"/>
          </a:xfrm>
          <a:prstGeom prst="rect">
            <a:avLst/>
          </a:prstGeom>
          <a:noFill/>
          <a:ln w="9525">
            <a:noFill/>
            <a:miter lim="800000"/>
            <a:headEnd/>
            <a:tailEnd/>
          </a:ln>
        </p:spPr>
      </p:pic>
      <p:pic>
        <p:nvPicPr>
          <p:cNvPr id="14" name="Рисунок 13" descr="http://xn--80anclofm.xn--p1ai/graph/04.jpg"/>
          <p:cNvPicPr/>
          <p:nvPr/>
        </p:nvPicPr>
        <p:blipFill>
          <a:blip r:embed="rId4"/>
          <a:srcRect/>
          <a:stretch>
            <a:fillRect/>
          </a:stretch>
        </p:blipFill>
        <p:spPr bwMode="auto">
          <a:xfrm>
            <a:off x="3421855" y="4368012"/>
            <a:ext cx="3383533" cy="2286016"/>
          </a:xfrm>
          <a:prstGeom prst="rect">
            <a:avLst/>
          </a:prstGeom>
          <a:noFill/>
          <a:ln w="9525">
            <a:noFill/>
            <a:miter lim="800000"/>
            <a:headEnd/>
            <a:tailEnd/>
          </a:ln>
        </p:spPr>
      </p:pic>
      <p:pic>
        <p:nvPicPr>
          <p:cNvPr id="16386" name="Picture 2" descr="http://kashinka.ru/engine/doc_images/kashin_50_1.jpg"/>
          <p:cNvPicPr>
            <a:picLocks noChangeAspect="1" noChangeArrowheads="1"/>
          </p:cNvPicPr>
          <p:nvPr/>
        </p:nvPicPr>
        <p:blipFill>
          <a:blip r:embed="rId5" cstate="print"/>
          <a:srcRect/>
          <a:stretch>
            <a:fillRect/>
          </a:stretch>
        </p:blipFill>
        <p:spPr bwMode="auto">
          <a:xfrm>
            <a:off x="3421855" y="2153434"/>
            <a:ext cx="3357586" cy="1928826"/>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descr="C:\Users\Семён\Desktop\отчеты\декабрь\IMG_8327.jpg"/>
          <p:cNvPicPr/>
          <p:nvPr/>
        </p:nvPicPr>
        <p:blipFill>
          <a:blip r:embed="rId2" cstate="print"/>
          <a:srcRect/>
          <a:stretch>
            <a:fillRect/>
          </a:stretch>
        </p:blipFill>
        <p:spPr bwMode="auto">
          <a:xfrm>
            <a:off x="4636301" y="1796244"/>
            <a:ext cx="2342810" cy="2021602"/>
          </a:xfrm>
          <a:prstGeom prst="rect">
            <a:avLst/>
          </a:prstGeom>
          <a:noFill/>
          <a:ln w="9525">
            <a:noFill/>
            <a:miter lim="800000"/>
            <a:headEnd/>
            <a:tailEnd/>
          </a:ln>
        </p:spPr>
      </p:pic>
      <p:sp>
        <p:nvSpPr>
          <p:cNvPr id="5" name="Прямоугольник 4"/>
          <p:cNvSpPr/>
          <p:nvPr/>
        </p:nvSpPr>
        <p:spPr>
          <a:xfrm>
            <a:off x="324000" y="180000"/>
            <a:ext cx="6480000" cy="230832"/>
          </a:xfrm>
          <a:prstGeom prst="rect">
            <a:avLst/>
          </a:prstGeom>
        </p:spPr>
        <p:txBody>
          <a:bodyPr wrap="square">
            <a:spAutoFit/>
          </a:bodyPr>
          <a:lstStyle/>
          <a:p>
            <a:r>
              <a:rPr lang="ru-RU" sz="900" dirty="0">
                <a:solidFill>
                  <a:schemeClr val="tx1">
                    <a:lumMod val="50000"/>
                    <a:lumOff val="50000"/>
                  </a:schemeClr>
                </a:solidFill>
              </a:rPr>
              <a:t>Характеристика Кашинского муниципального округа / Отраслевая направленность</a:t>
            </a:r>
          </a:p>
        </p:txBody>
      </p:sp>
      <p:sp>
        <p:nvSpPr>
          <p:cNvPr id="17409" name="Rectangle 1"/>
          <p:cNvSpPr>
            <a:spLocks noChangeArrowheads="1"/>
          </p:cNvSpPr>
          <p:nvPr/>
        </p:nvSpPr>
        <p:spPr bwMode="auto">
          <a:xfrm>
            <a:off x="324000" y="1312470"/>
            <a:ext cx="2740665" cy="161582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sz="1100" b="1" dirty="0">
                <a:solidFill>
                  <a:srgbClr val="18B3F8"/>
                </a:solidFill>
                <a:latin typeface="Garamond" pitchFamily="18" charset="0"/>
              </a:rPr>
              <a:t>ООО «</a:t>
            </a:r>
            <a:r>
              <a:rPr lang="ru-RU" sz="1100" b="1" dirty="0" err="1">
                <a:solidFill>
                  <a:srgbClr val="18B3F8"/>
                </a:solidFill>
                <a:latin typeface="Garamond" pitchFamily="18" charset="0"/>
              </a:rPr>
              <a:t>Кашинский</a:t>
            </a:r>
            <a:r>
              <a:rPr lang="ru-RU" sz="1100" b="1" dirty="0">
                <a:solidFill>
                  <a:srgbClr val="18B3F8"/>
                </a:solidFill>
                <a:latin typeface="Garamond" pitchFamily="18" charset="0"/>
              </a:rPr>
              <a:t> льнокомбинат» зарегистрирован </a:t>
            </a:r>
            <a:r>
              <a:rPr lang="ru-RU" sz="1100" b="1" dirty="0">
                <a:solidFill>
                  <a:srgbClr val="000000"/>
                </a:solidFill>
                <a:latin typeface="Garamond" pitchFamily="18" charset="0"/>
              </a:rPr>
              <a:t>-</a:t>
            </a:r>
            <a:r>
              <a:rPr lang="ru-RU" sz="1100" b="1" dirty="0">
                <a:solidFill>
                  <a:srgbClr val="18B3F8"/>
                </a:solidFill>
                <a:latin typeface="Garamond" pitchFamily="18" charset="0"/>
              </a:rPr>
              <a:t> </a:t>
            </a:r>
            <a:r>
              <a:rPr lang="ru-RU" sz="1100" b="1" dirty="0">
                <a:solidFill>
                  <a:srgbClr val="000000"/>
                </a:solidFill>
                <a:latin typeface="Garamond" pitchFamily="18" charset="0"/>
              </a:rPr>
              <a:t>о</a:t>
            </a:r>
            <a:r>
              <a:rPr lang="ru-RU" sz="1100" dirty="0">
                <a:solidFill>
                  <a:srgbClr val="000000"/>
                </a:solidFill>
                <a:latin typeface="Garamond" pitchFamily="18" charset="0"/>
              </a:rPr>
              <a:t>с</a:t>
            </a:r>
            <a:r>
              <a:rPr lang="ru-RU" sz="1100" dirty="0">
                <a:latin typeface="Garamond" pitchFamily="18" charset="0"/>
              </a:rPr>
              <a:t>новной вид деятельности производство целлюлозы и древесной массы. В настоящее время на заводе идет реконструкция зданий: производственного корпуса, заводоуправления. А также идет закупка нового оборудования и восстановление старого оборудования. </a:t>
            </a:r>
          </a:p>
        </p:txBody>
      </p:sp>
      <p:sp>
        <p:nvSpPr>
          <p:cNvPr id="8" name="Номер слайда 7"/>
          <p:cNvSpPr>
            <a:spLocks noGrp="1"/>
          </p:cNvSpPr>
          <p:nvPr>
            <p:ph type="sldNum" sz="quarter" idx="12"/>
          </p:nvPr>
        </p:nvSpPr>
        <p:spPr>
          <a:xfrm>
            <a:off x="278583" y="6654028"/>
            <a:ext cx="1663541" cy="381437"/>
          </a:xfrm>
        </p:spPr>
        <p:txBody>
          <a:bodyPr/>
          <a:lstStyle/>
          <a:p>
            <a:fld id="{725C68B6-61C2-468F-89AB-4B9F7531AA68}" type="slidenum">
              <a:rPr lang="ru-RU" i="1" smtClean="0"/>
              <a:pPr/>
              <a:t>14</a:t>
            </a:fld>
            <a:endParaRPr lang="ru-RU" i="1" dirty="0"/>
          </a:p>
        </p:txBody>
      </p:sp>
      <p:sp>
        <p:nvSpPr>
          <p:cNvPr id="10" name="Прямоугольник 9"/>
          <p:cNvSpPr/>
          <p:nvPr/>
        </p:nvSpPr>
        <p:spPr>
          <a:xfrm>
            <a:off x="207145" y="3939384"/>
            <a:ext cx="6786610" cy="1107996"/>
          </a:xfrm>
          <a:prstGeom prst="rect">
            <a:avLst/>
          </a:prstGeom>
        </p:spPr>
        <p:txBody>
          <a:bodyPr wrap="square">
            <a:spAutoFit/>
          </a:bodyPr>
          <a:lstStyle/>
          <a:p>
            <a:pPr algn="just">
              <a:spcBef>
                <a:spcPts val="600"/>
              </a:spcBef>
            </a:pPr>
            <a:r>
              <a:rPr lang="ru-RU" sz="1100" b="1" dirty="0">
                <a:solidFill>
                  <a:srgbClr val="18B3F8"/>
                </a:solidFill>
                <a:latin typeface="Garamond" pitchFamily="18" charset="0"/>
              </a:rPr>
              <a:t>«</a:t>
            </a:r>
            <a:r>
              <a:rPr lang="ru-RU" sz="1100" b="1" dirty="0" err="1">
                <a:solidFill>
                  <a:srgbClr val="18B3F8"/>
                </a:solidFill>
                <a:latin typeface="Garamond" pitchFamily="18" charset="0"/>
              </a:rPr>
              <a:t>Центролит</a:t>
            </a:r>
            <a:r>
              <a:rPr lang="ru-RU" sz="1100" b="1" dirty="0">
                <a:solidFill>
                  <a:srgbClr val="18B3F8"/>
                </a:solidFill>
                <a:latin typeface="Garamond" pitchFamily="18" charset="0"/>
              </a:rPr>
              <a:t>» филиал ОАО «Ритм» Тверское производство тормозной аппаратуры </a:t>
            </a:r>
            <a:r>
              <a:rPr lang="ru-RU" sz="1100" dirty="0">
                <a:solidFill>
                  <a:srgbClr val="000000"/>
                </a:solidFill>
                <a:latin typeface="Garamond" pitchFamily="18" charset="0"/>
              </a:rPr>
              <a:t>– </a:t>
            </a:r>
            <a:r>
              <a:rPr lang="ru-RU" sz="1100" dirty="0">
                <a:latin typeface="Garamond" pitchFamily="18" charset="0"/>
              </a:rPr>
              <a:t>занимается разработкой и производством тормозного оборудования для железнодорожного транспорта. Современный технический уровень оснащения предприятия, высококвалифицированный персонал и эффективная организация производства позволяют выпускать широкий ассортимент продукции, обладающей высокими техническими характеристиками.</a:t>
            </a:r>
            <a:endParaRPr lang="ru-RU" sz="1100" dirty="0">
              <a:solidFill>
                <a:srgbClr val="000000"/>
              </a:solidFill>
              <a:latin typeface="Garamond" pitchFamily="18" charset="0"/>
            </a:endParaRPr>
          </a:p>
          <a:p>
            <a:pPr algn="just"/>
            <a:endParaRPr lang="ru-RU" sz="1100" dirty="0">
              <a:latin typeface="Garamond" pitchFamily="18" charset="0"/>
            </a:endParaRPr>
          </a:p>
        </p:txBody>
      </p:sp>
      <p:sp>
        <p:nvSpPr>
          <p:cNvPr id="12" name="Прямоугольник 11"/>
          <p:cNvSpPr/>
          <p:nvPr/>
        </p:nvSpPr>
        <p:spPr>
          <a:xfrm>
            <a:off x="0" y="3867946"/>
            <a:ext cx="7129463" cy="18000"/>
          </a:xfrm>
          <a:prstGeom prst="rect">
            <a:avLst/>
          </a:prstGeom>
          <a:solidFill>
            <a:srgbClr val="18B3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18B3F8"/>
              </a:solidFill>
            </a:endParaRPr>
          </a:p>
        </p:txBody>
      </p:sp>
      <p:pic>
        <p:nvPicPr>
          <p:cNvPr id="45058" name="Picture 2" descr="Ð¡Ð»Ð°Ð¹Ð´01"/>
          <p:cNvPicPr>
            <a:picLocks noChangeAspect="1" noChangeArrowheads="1"/>
          </p:cNvPicPr>
          <p:nvPr/>
        </p:nvPicPr>
        <p:blipFill>
          <a:blip r:embed="rId3"/>
          <a:srcRect/>
          <a:stretch>
            <a:fillRect/>
          </a:stretch>
        </p:blipFill>
        <p:spPr bwMode="auto">
          <a:xfrm>
            <a:off x="1064401" y="4868078"/>
            <a:ext cx="4806150" cy="2181445"/>
          </a:xfrm>
          <a:prstGeom prst="rect">
            <a:avLst/>
          </a:prstGeom>
          <a:noFill/>
        </p:spPr>
      </p:pic>
      <p:pic>
        <p:nvPicPr>
          <p:cNvPr id="45059" name="Picture 3"/>
          <p:cNvPicPr>
            <a:picLocks noChangeAspect="1" noChangeArrowheads="1"/>
          </p:cNvPicPr>
          <p:nvPr/>
        </p:nvPicPr>
        <p:blipFill>
          <a:blip r:embed="rId4" cstate="print"/>
          <a:srcRect/>
          <a:stretch>
            <a:fillRect/>
          </a:stretch>
        </p:blipFill>
        <p:spPr bwMode="auto">
          <a:xfrm>
            <a:off x="5779309" y="296046"/>
            <a:ext cx="1071570" cy="1480268"/>
          </a:xfrm>
          <a:prstGeom prst="rect">
            <a:avLst/>
          </a:prstGeom>
          <a:noFill/>
          <a:ln w="9525">
            <a:noFill/>
            <a:miter lim="800000"/>
            <a:headEnd/>
            <a:tailEnd/>
          </a:ln>
          <a:effectLst/>
        </p:spPr>
      </p:pic>
      <p:pic>
        <p:nvPicPr>
          <p:cNvPr id="15" name="Рисунок 14" descr="C:\Users\Семён\Desktop\отчеты\декабрь\IMG_8296.jpg"/>
          <p:cNvPicPr/>
          <p:nvPr/>
        </p:nvPicPr>
        <p:blipFill>
          <a:blip r:embed="rId5" cstate="print"/>
          <a:srcRect/>
          <a:stretch>
            <a:fillRect/>
          </a:stretch>
        </p:blipFill>
        <p:spPr bwMode="auto">
          <a:xfrm>
            <a:off x="3207541" y="367484"/>
            <a:ext cx="2485686" cy="2093041"/>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24000" y="180000"/>
            <a:ext cx="6480000" cy="230832"/>
          </a:xfrm>
          <a:prstGeom prst="rect">
            <a:avLst/>
          </a:prstGeom>
        </p:spPr>
        <p:txBody>
          <a:bodyPr wrap="square">
            <a:spAutoFit/>
          </a:bodyPr>
          <a:lstStyle/>
          <a:p>
            <a:pPr algn="r"/>
            <a:r>
              <a:rPr lang="ru-RU" sz="900" dirty="0">
                <a:solidFill>
                  <a:schemeClr val="tx1">
                    <a:lumMod val="50000"/>
                    <a:lumOff val="50000"/>
                  </a:schemeClr>
                </a:solidFill>
              </a:rPr>
              <a:t>Характеристика Кашинского муниципального округа / Отраслевая направленность</a:t>
            </a:r>
          </a:p>
        </p:txBody>
      </p:sp>
      <p:sp>
        <p:nvSpPr>
          <p:cNvPr id="17409" name="Rectangle 1"/>
          <p:cNvSpPr>
            <a:spLocks noChangeArrowheads="1"/>
          </p:cNvSpPr>
          <p:nvPr/>
        </p:nvSpPr>
        <p:spPr bwMode="auto">
          <a:xfrm>
            <a:off x="324000" y="804638"/>
            <a:ext cx="3169293" cy="38164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sz="1100" dirty="0">
                <a:solidFill>
                  <a:srgbClr val="000000"/>
                </a:solidFill>
                <a:latin typeface="Garamond" pitchFamily="18" charset="0"/>
              </a:rPr>
              <a:t>Одной из составляющей экономики Кашинского муниципального округа является сельское хозяйство. Сельскохозяйственное производство обладает значительным потенциалом для развития.</a:t>
            </a:r>
          </a:p>
          <a:p>
            <a:pPr algn="just"/>
            <a:r>
              <a:rPr lang="ru-RU" sz="1100" dirty="0">
                <a:solidFill>
                  <a:srgbClr val="000000"/>
                </a:solidFill>
                <a:latin typeface="Garamond" pitchFamily="18" charset="0"/>
              </a:rPr>
              <a:t>На территории Кашинского муниципального округа осуществляют сельскохозяйственную деятельность 21 предприятие, в том числе 10 сельхозпредприятий; 7 крестьянско-фермерских хозяйств; 3 индивидуальных предпринимателя; 1 подсобное предприятие. </a:t>
            </a:r>
          </a:p>
          <a:p>
            <a:pPr algn="just"/>
            <a:r>
              <a:rPr lang="ru-RU" sz="1100" dirty="0">
                <a:solidFill>
                  <a:srgbClr val="000000"/>
                </a:solidFill>
                <a:latin typeface="Garamond" pitchFamily="18" charset="0"/>
              </a:rPr>
              <a:t>Посевная площадь в округе составляет порядка 40 тысяч га.</a:t>
            </a:r>
          </a:p>
          <a:p>
            <a:pPr algn="just"/>
            <a:r>
              <a:rPr lang="ru-RU" sz="1100" dirty="0">
                <a:solidFill>
                  <a:srgbClr val="000000"/>
                </a:solidFill>
                <a:latin typeface="Garamond" pitchFamily="18" charset="0"/>
              </a:rPr>
              <a:t>В хозяйствах округа всех форм собственности насчитывается 15 тысяч голов крупного рогатого скота, в том числе, 5,3 тысячи головы коров дойного стада. </a:t>
            </a:r>
            <a:endParaRPr lang="ru-RU" sz="1100" dirty="0">
              <a:latin typeface="Garamond" pitchFamily="18" charset="0"/>
            </a:endParaRPr>
          </a:p>
          <a:p>
            <a:pPr algn="just"/>
            <a:r>
              <a:rPr lang="ru-RU" sz="1100" dirty="0">
                <a:solidFill>
                  <a:srgbClr val="000000"/>
                </a:solidFill>
                <a:latin typeface="Garamond" pitchFamily="18" charset="0"/>
                <a:cs typeface="Times New Roman" pitchFamily="18" charset="0"/>
              </a:rPr>
              <a:t>Среди сельскохозяйственных предприятий Кашинского муниципального округа выделяются следующие ведущие хозяйства: колхоз «Красная звезда»,  АО «Свободный труд»,  ООО «</a:t>
            </a:r>
            <a:r>
              <a:rPr lang="ru-RU" sz="1100" dirty="0" err="1">
                <a:solidFill>
                  <a:srgbClr val="000000"/>
                </a:solidFill>
                <a:latin typeface="Garamond" pitchFamily="18" charset="0"/>
                <a:cs typeface="Times New Roman" pitchFamily="18" charset="0"/>
              </a:rPr>
              <a:t>Румелко</a:t>
            </a:r>
            <a:r>
              <a:rPr lang="ru-RU" sz="1100" dirty="0">
                <a:solidFill>
                  <a:srgbClr val="000000"/>
                </a:solidFill>
                <a:latin typeface="Garamond" pitchFamily="18" charset="0"/>
                <a:cs typeface="Times New Roman" pitchFamily="18" charset="0"/>
              </a:rPr>
              <a:t>-Агро,  ООО «</a:t>
            </a:r>
            <a:r>
              <a:rPr lang="ru-RU" sz="1100" dirty="0" err="1">
                <a:solidFill>
                  <a:srgbClr val="000000"/>
                </a:solidFill>
                <a:latin typeface="Garamond" pitchFamily="18" charset="0"/>
                <a:cs typeface="Times New Roman" pitchFamily="18" charset="0"/>
              </a:rPr>
              <a:t>Снайп</a:t>
            </a:r>
            <a:r>
              <a:rPr lang="ru-RU" sz="1100" dirty="0">
                <a:solidFill>
                  <a:srgbClr val="000000"/>
                </a:solidFill>
                <a:latin typeface="Garamond" pitchFamily="18" charset="0"/>
                <a:cs typeface="Times New Roman" pitchFamily="18" charset="0"/>
              </a:rPr>
              <a:t>», КФХ «Виктория», ФХ «Малая Русь», ООО «Кашин Луг».</a:t>
            </a:r>
            <a:endParaRPr lang="ru-RU" sz="1100" dirty="0">
              <a:latin typeface="Garamond" pitchFamily="18" charset="0"/>
            </a:endParaRPr>
          </a:p>
        </p:txBody>
      </p:sp>
      <p:sp>
        <p:nvSpPr>
          <p:cNvPr id="8" name="Номер слайда 7"/>
          <p:cNvSpPr>
            <a:spLocks noGrp="1"/>
          </p:cNvSpPr>
          <p:nvPr>
            <p:ph type="sldNum" sz="quarter" idx="12"/>
          </p:nvPr>
        </p:nvSpPr>
        <p:spPr>
          <a:xfrm>
            <a:off x="5350681" y="6782951"/>
            <a:ext cx="1663541" cy="381437"/>
          </a:xfrm>
        </p:spPr>
        <p:txBody>
          <a:bodyPr/>
          <a:lstStyle/>
          <a:p>
            <a:fld id="{725C68B6-61C2-468F-89AB-4B9F7531AA68}" type="slidenum">
              <a:rPr lang="ru-RU" i="1" smtClean="0"/>
              <a:pPr/>
              <a:t>15</a:t>
            </a:fld>
            <a:endParaRPr lang="ru-RU" i="1" dirty="0"/>
          </a:p>
        </p:txBody>
      </p:sp>
      <p:pic>
        <p:nvPicPr>
          <p:cNvPr id="12" name="Picture 2" descr="Картинка 237 из 1300"/>
          <p:cNvPicPr>
            <a:picLocks noChangeAspect="1" noChangeArrowheads="1"/>
          </p:cNvPicPr>
          <p:nvPr/>
        </p:nvPicPr>
        <p:blipFill>
          <a:blip r:embed="rId2"/>
          <a:srcRect r="18181" b="12451"/>
          <a:stretch>
            <a:fillRect/>
          </a:stretch>
        </p:blipFill>
        <p:spPr bwMode="auto">
          <a:xfrm>
            <a:off x="350021" y="4725202"/>
            <a:ext cx="3143272" cy="2143140"/>
          </a:xfrm>
          <a:prstGeom prst="rect">
            <a:avLst/>
          </a:prstGeom>
          <a:noFill/>
        </p:spPr>
      </p:pic>
      <p:sp>
        <p:nvSpPr>
          <p:cNvPr id="13" name="Прямоугольник 12"/>
          <p:cNvSpPr/>
          <p:nvPr/>
        </p:nvSpPr>
        <p:spPr>
          <a:xfrm>
            <a:off x="207145" y="432000"/>
            <a:ext cx="3571900" cy="307777"/>
          </a:xfrm>
          <a:prstGeom prst="rect">
            <a:avLst/>
          </a:prstGeom>
        </p:spPr>
        <p:txBody>
          <a:bodyPr wrap="square">
            <a:spAutoFit/>
          </a:bodyPr>
          <a:lstStyle/>
          <a:p>
            <a:pPr algn="ctr"/>
            <a:r>
              <a:rPr lang="ru-RU" sz="1400" b="1" dirty="0">
                <a:solidFill>
                  <a:srgbClr val="18B3F8"/>
                </a:solidFill>
                <a:latin typeface="Garamond" pitchFamily="18" charset="0"/>
                <a:ea typeface="Adobe Fangsong Std R" pitchFamily="18" charset="-128"/>
              </a:rPr>
              <a:t>Сельскохозяйственные предприятия</a:t>
            </a:r>
          </a:p>
        </p:txBody>
      </p:sp>
      <p:pic>
        <p:nvPicPr>
          <p:cNvPr id="11266" name="Picture 2" descr="http://kashin.info/files/APK/01.jpg"/>
          <p:cNvPicPr>
            <a:picLocks noChangeAspect="1" noChangeArrowheads="1"/>
          </p:cNvPicPr>
          <p:nvPr/>
        </p:nvPicPr>
        <p:blipFill>
          <a:blip r:embed="rId3"/>
          <a:srcRect/>
          <a:stretch>
            <a:fillRect/>
          </a:stretch>
        </p:blipFill>
        <p:spPr bwMode="auto">
          <a:xfrm>
            <a:off x="3636170" y="4082260"/>
            <a:ext cx="3286148" cy="2776594"/>
          </a:xfrm>
          <a:prstGeom prst="rect">
            <a:avLst/>
          </a:prstGeom>
          <a:noFill/>
        </p:spPr>
      </p:pic>
      <p:pic>
        <p:nvPicPr>
          <p:cNvPr id="14" name="Рисунок 13" descr="http://lipetskinfo.ru/photo/theme/053/182/main.jpg"/>
          <p:cNvPicPr/>
          <p:nvPr/>
        </p:nvPicPr>
        <p:blipFill>
          <a:blip r:embed="rId4"/>
          <a:srcRect/>
          <a:stretch>
            <a:fillRect/>
          </a:stretch>
        </p:blipFill>
        <p:spPr bwMode="auto">
          <a:xfrm>
            <a:off x="3636169" y="938988"/>
            <a:ext cx="3357586" cy="3000396"/>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24000" y="180000"/>
            <a:ext cx="6480000" cy="230832"/>
          </a:xfrm>
          <a:prstGeom prst="rect">
            <a:avLst/>
          </a:prstGeom>
        </p:spPr>
        <p:txBody>
          <a:bodyPr wrap="square">
            <a:spAutoFit/>
          </a:bodyPr>
          <a:lstStyle/>
          <a:p>
            <a:r>
              <a:rPr lang="ru-RU" sz="900" dirty="0">
                <a:solidFill>
                  <a:schemeClr val="tx1">
                    <a:lumMod val="50000"/>
                    <a:lumOff val="50000"/>
                  </a:schemeClr>
                </a:solidFill>
              </a:rPr>
              <a:t>Характеристика Кашинского муниципального округа / Отраслевая направленность</a:t>
            </a:r>
          </a:p>
        </p:txBody>
      </p:sp>
      <p:sp>
        <p:nvSpPr>
          <p:cNvPr id="18435" name="Rectangle 3"/>
          <p:cNvSpPr>
            <a:spLocks noChangeArrowheads="1"/>
          </p:cNvSpPr>
          <p:nvPr/>
        </p:nvSpPr>
        <p:spPr bwMode="auto">
          <a:xfrm>
            <a:off x="29799" y="2684032"/>
            <a:ext cx="3240000" cy="21133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sz="1100" b="1" dirty="0">
                <a:solidFill>
                  <a:srgbClr val="18B3F8"/>
                </a:solidFill>
                <a:latin typeface="Garamond" pitchFamily="18" charset="0"/>
                <a:ea typeface="Calibri" pitchFamily="34" charset="0"/>
                <a:cs typeface="Times New Roman" pitchFamily="18" charset="0"/>
              </a:rPr>
              <a:t>ООО «</a:t>
            </a:r>
            <a:r>
              <a:rPr lang="ru-RU" sz="1100" b="1" dirty="0" err="1">
                <a:solidFill>
                  <a:srgbClr val="18B3F8"/>
                </a:solidFill>
                <a:latin typeface="Garamond" pitchFamily="18" charset="0"/>
                <a:ea typeface="Calibri" pitchFamily="34" charset="0"/>
                <a:cs typeface="Times New Roman" pitchFamily="18" charset="0"/>
              </a:rPr>
              <a:t>Румелко</a:t>
            </a:r>
            <a:r>
              <a:rPr lang="ru-RU" sz="1100" b="1" dirty="0">
                <a:solidFill>
                  <a:srgbClr val="18B3F8"/>
                </a:solidFill>
                <a:latin typeface="Garamond" pitchFamily="18" charset="0"/>
                <a:ea typeface="Calibri" pitchFamily="34" charset="0"/>
                <a:cs typeface="Times New Roman" pitchFamily="18" charset="0"/>
              </a:rPr>
              <a:t>-Агро» </a:t>
            </a:r>
            <a:r>
              <a:rPr lang="ru-RU" sz="1100" dirty="0">
                <a:solidFill>
                  <a:srgbClr val="000000"/>
                </a:solidFill>
                <a:latin typeface="Garamond" pitchFamily="18" charset="0"/>
                <a:ea typeface="Calibri" pitchFamily="34" charset="0"/>
                <a:cs typeface="Times New Roman" pitchFamily="18" charset="0"/>
              </a:rPr>
              <a:t>- основной вид деятельности животноводство и растениеводство. В настоящее время осуществляется </a:t>
            </a:r>
            <a:r>
              <a:rPr lang="ru-RU" sz="1100" dirty="0">
                <a:solidFill>
                  <a:srgbClr val="000000"/>
                </a:solidFill>
                <a:latin typeface="Garamond" pitchFamily="18" charset="0"/>
                <a:cs typeface="Times New Roman" pitchFamily="18" charset="0"/>
              </a:rPr>
              <a:t>реализация инвестиционного проекта «Строительство 3 (трех) молочно-технических комплексов (ферм) на общее поголовье стада более 10 000 </a:t>
            </a:r>
            <a:r>
              <a:rPr lang="ru-RU" sz="1100" dirty="0" err="1">
                <a:solidFill>
                  <a:srgbClr val="000000"/>
                </a:solidFill>
                <a:latin typeface="Garamond" pitchFamily="18" charset="0"/>
                <a:cs typeface="Times New Roman" pitchFamily="18" charset="0"/>
              </a:rPr>
              <a:t>коров</a:t>
            </a:r>
            <a:r>
              <a:rPr lang="ru-RU" sz="1100" dirty="0">
                <a:solidFill>
                  <a:srgbClr val="000000"/>
                </a:solidFill>
                <a:latin typeface="Garamond" pitchFamily="18" charset="0"/>
                <a:cs typeface="Times New Roman" pitchFamily="18" charset="0"/>
              </a:rPr>
              <a:t> и 1 (одного) молокоперерабатывающего завода». </a:t>
            </a:r>
          </a:p>
          <a:p>
            <a:pPr algn="just"/>
            <a:endParaRPr lang="ru-RU" sz="1100" dirty="0">
              <a:solidFill>
                <a:srgbClr val="000000"/>
              </a:solidFill>
              <a:latin typeface="Garamond" pitchFamily="18" charset="0"/>
              <a:cs typeface="Times New Roman" pitchFamily="18" charset="0"/>
            </a:endParaRPr>
          </a:p>
          <a:p>
            <a:pPr lvl="0" indent="357188" algn="just" eaLnBrk="0" fontAlgn="base" hangingPunct="0">
              <a:lnSpc>
                <a:spcPts val="1250"/>
              </a:lnSpc>
              <a:spcBef>
                <a:spcPct val="0"/>
              </a:spcBef>
              <a:spcAft>
                <a:spcPct val="0"/>
              </a:spcAft>
            </a:pPr>
            <a:endParaRPr lang="ru-RU" sz="1100" dirty="0">
              <a:latin typeface="Garamond" pitchFamily="18" charset="0"/>
              <a:ea typeface="Calibri" pitchFamily="34" charset="0"/>
              <a:cs typeface="Times New Roman" pitchFamily="18" charset="0"/>
            </a:endParaRPr>
          </a:p>
          <a:p>
            <a:pPr lvl="0" indent="357188" algn="just" eaLnBrk="0" fontAlgn="base" hangingPunct="0">
              <a:lnSpc>
                <a:spcPts val="1250"/>
              </a:lnSpc>
              <a:spcBef>
                <a:spcPct val="0"/>
              </a:spcBef>
              <a:spcAft>
                <a:spcPct val="0"/>
              </a:spcAft>
            </a:pPr>
            <a:endParaRPr lang="ru-RU" sz="1100" dirty="0">
              <a:latin typeface="Garamond" pitchFamily="18" charset="0"/>
              <a:ea typeface="Calibri" pitchFamily="34" charset="0"/>
              <a:cs typeface="Times New Roman" pitchFamily="18" charset="0"/>
            </a:endParaRPr>
          </a:p>
          <a:p>
            <a:pPr lvl="0" indent="357188" algn="just" eaLnBrk="0" fontAlgn="base" hangingPunct="0">
              <a:lnSpc>
                <a:spcPts val="1250"/>
              </a:lnSpc>
              <a:spcBef>
                <a:spcPct val="0"/>
              </a:spcBef>
              <a:spcAft>
                <a:spcPct val="0"/>
              </a:spcAft>
            </a:pPr>
            <a:endParaRPr lang="ru-RU" sz="1100" dirty="0">
              <a:latin typeface="Garamond" pitchFamily="18" charset="0"/>
              <a:ea typeface="Calibri" pitchFamily="34" charset="0"/>
              <a:cs typeface="Times New Roman" pitchFamily="18" charset="0"/>
            </a:endParaRPr>
          </a:p>
          <a:p>
            <a:pPr lvl="0" indent="357188" algn="just" eaLnBrk="0" fontAlgn="base" hangingPunct="0">
              <a:lnSpc>
                <a:spcPts val="1250"/>
              </a:lnSpc>
              <a:spcBef>
                <a:spcPct val="0"/>
              </a:spcBef>
              <a:spcAft>
                <a:spcPct val="0"/>
              </a:spcAft>
            </a:pPr>
            <a:endParaRPr lang="ru-RU" sz="1100" dirty="0">
              <a:latin typeface="Garamond" pitchFamily="18" charset="0"/>
              <a:ea typeface="Calibri" pitchFamily="34" charset="0"/>
              <a:cs typeface="Times New Roman" pitchFamily="18" charset="0"/>
            </a:endParaRPr>
          </a:p>
        </p:txBody>
      </p:sp>
      <p:sp>
        <p:nvSpPr>
          <p:cNvPr id="8" name="Номер слайда 7"/>
          <p:cNvSpPr>
            <a:spLocks noGrp="1"/>
          </p:cNvSpPr>
          <p:nvPr>
            <p:ph type="sldNum" sz="quarter" idx="12"/>
          </p:nvPr>
        </p:nvSpPr>
        <p:spPr>
          <a:xfrm>
            <a:off x="135707" y="6654028"/>
            <a:ext cx="1663541" cy="381437"/>
          </a:xfrm>
        </p:spPr>
        <p:txBody>
          <a:bodyPr/>
          <a:lstStyle/>
          <a:p>
            <a:pPr algn="l"/>
            <a:fld id="{725C68B6-61C2-468F-89AB-4B9F7531AA68}" type="slidenum">
              <a:rPr lang="ru-RU" i="1" smtClean="0"/>
              <a:pPr algn="l"/>
              <a:t>16</a:t>
            </a:fld>
            <a:endParaRPr lang="ru-RU" i="1" dirty="0"/>
          </a:p>
        </p:txBody>
      </p:sp>
      <p:pic>
        <p:nvPicPr>
          <p:cNvPr id="2" name="Рисунок 1">
            <a:extLst>
              <a:ext uri="{FF2B5EF4-FFF2-40B4-BE49-F238E27FC236}">
                <a16:creationId xmlns:a16="http://schemas.microsoft.com/office/drawing/2014/main" id="{2964DE75-1B40-4DDE-806D-117D21737A75}"/>
              </a:ext>
            </a:extLst>
          </p:cNvPr>
          <p:cNvPicPr>
            <a:picLocks noChangeAspect="1"/>
          </p:cNvPicPr>
          <p:nvPr/>
        </p:nvPicPr>
        <p:blipFill>
          <a:blip r:embed="rId2"/>
          <a:stretch>
            <a:fillRect/>
          </a:stretch>
        </p:blipFill>
        <p:spPr>
          <a:xfrm>
            <a:off x="3161892" y="503530"/>
            <a:ext cx="3642108" cy="2046789"/>
          </a:xfrm>
          <a:prstGeom prst="rect">
            <a:avLst/>
          </a:prstGeom>
        </p:spPr>
      </p:pic>
      <p:pic>
        <p:nvPicPr>
          <p:cNvPr id="3" name="Рисунок 2">
            <a:extLst>
              <a:ext uri="{FF2B5EF4-FFF2-40B4-BE49-F238E27FC236}">
                <a16:creationId xmlns:a16="http://schemas.microsoft.com/office/drawing/2014/main" id="{94BBD959-16A3-47C6-89A0-1E8003C1AC67}"/>
              </a:ext>
            </a:extLst>
          </p:cNvPr>
          <p:cNvPicPr>
            <a:picLocks noChangeAspect="1"/>
          </p:cNvPicPr>
          <p:nvPr/>
        </p:nvPicPr>
        <p:blipFill>
          <a:blip r:embed="rId3"/>
          <a:stretch>
            <a:fillRect/>
          </a:stretch>
        </p:blipFill>
        <p:spPr>
          <a:xfrm>
            <a:off x="3396339" y="2559160"/>
            <a:ext cx="3240000" cy="2158650"/>
          </a:xfrm>
          <a:prstGeom prst="rect">
            <a:avLst/>
          </a:prstGeom>
        </p:spPr>
      </p:pic>
      <p:pic>
        <p:nvPicPr>
          <p:cNvPr id="4" name="Рисунок 3">
            <a:extLst>
              <a:ext uri="{FF2B5EF4-FFF2-40B4-BE49-F238E27FC236}">
                <a16:creationId xmlns:a16="http://schemas.microsoft.com/office/drawing/2014/main" id="{FD5278C1-E9F8-469E-8B0A-4069FB5AD016}"/>
              </a:ext>
            </a:extLst>
          </p:cNvPr>
          <p:cNvPicPr>
            <a:picLocks noChangeAspect="1"/>
          </p:cNvPicPr>
          <p:nvPr/>
        </p:nvPicPr>
        <p:blipFill>
          <a:blip r:embed="rId4"/>
          <a:stretch>
            <a:fillRect/>
          </a:stretch>
        </p:blipFill>
        <p:spPr>
          <a:xfrm>
            <a:off x="2908884" y="4726651"/>
            <a:ext cx="4214910" cy="2375003"/>
          </a:xfrm>
          <a:prstGeom prst="rect">
            <a:avLst/>
          </a:prstGeom>
        </p:spPr>
      </p:pic>
    </p:spTree>
    <p:extLst>
      <p:ext uri="{BB962C8B-B14F-4D97-AF65-F5344CB8AC3E}">
        <p14:creationId xmlns:p14="http://schemas.microsoft.com/office/powerpoint/2010/main" val="846372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http://viatkaloshadka.narod.ru/snaipmolodnyak_6.jpg"/>
          <p:cNvPicPr>
            <a:picLocks noChangeAspect="1" noChangeArrowheads="1"/>
          </p:cNvPicPr>
          <p:nvPr/>
        </p:nvPicPr>
        <p:blipFill>
          <a:blip r:embed="rId3"/>
          <a:srcRect/>
          <a:stretch>
            <a:fillRect/>
          </a:stretch>
        </p:blipFill>
        <p:spPr bwMode="auto">
          <a:xfrm>
            <a:off x="3136103" y="4439450"/>
            <a:ext cx="3896617" cy="2571768"/>
          </a:xfrm>
          <a:prstGeom prst="rect">
            <a:avLst/>
          </a:prstGeom>
          <a:noFill/>
        </p:spPr>
      </p:pic>
      <p:sp>
        <p:nvSpPr>
          <p:cNvPr id="5" name="Прямоугольник 4"/>
          <p:cNvSpPr/>
          <p:nvPr/>
        </p:nvSpPr>
        <p:spPr>
          <a:xfrm>
            <a:off x="324000" y="180000"/>
            <a:ext cx="6480000" cy="230832"/>
          </a:xfrm>
          <a:prstGeom prst="rect">
            <a:avLst/>
          </a:prstGeom>
        </p:spPr>
        <p:txBody>
          <a:bodyPr wrap="square">
            <a:spAutoFit/>
          </a:bodyPr>
          <a:lstStyle/>
          <a:p>
            <a:r>
              <a:rPr lang="ru-RU" sz="900" dirty="0">
                <a:solidFill>
                  <a:schemeClr val="tx1">
                    <a:lumMod val="50000"/>
                    <a:lumOff val="50000"/>
                  </a:schemeClr>
                </a:solidFill>
              </a:rPr>
              <a:t>Характеристика Кашинского муниципального округа / Отраслевая направленность</a:t>
            </a:r>
          </a:p>
        </p:txBody>
      </p:sp>
      <p:sp>
        <p:nvSpPr>
          <p:cNvPr id="18435" name="Rectangle 3"/>
          <p:cNvSpPr>
            <a:spLocks noChangeArrowheads="1"/>
          </p:cNvSpPr>
          <p:nvPr/>
        </p:nvSpPr>
        <p:spPr bwMode="auto">
          <a:xfrm>
            <a:off x="324000" y="1161067"/>
            <a:ext cx="3240000" cy="12772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ru-RU" sz="1100" b="1" dirty="0">
                <a:solidFill>
                  <a:srgbClr val="18B3F8"/>
                </a:solidFill>
                <a:latin typeface="Garamond" pitchFamily="18" charset="0"/>
                <a:ea typeface="Calibri" pitchFamily="34" charset="0"/>
                <a:cs typeface="Times New Roman" pitchFamily="18" charset="0"/>
              </a:rPr>
              <a:t>Колхоз «Красная Звезда» </a:t>
            </a:r>
            <a:r>
              <a:rPr lang="ru-RU" sz="1100" dirty="0">
                <a:solidFill>
                  <a:srgbClr val="18B3F8"/>
                </a:solidFill>
                <a:latin typeface="Garamond" pitchFamily="18" charset="0"/>
                <a:ea typeface="Calibri" pitchFamily="34" charset="0"/>
                <a:cs typeface="Times New Roman" pitchFamily="18" charset="0"/>
              </a:rPr>
              <a:t>- </a:t>
            </a:r>
            <a:r>
              <a:rPr lang="ru-RU" sz="1100" dirty="0">
                <a:latin typeface="Garamond" pitchFamily="18" charset="0"/>
                <a:ea typeface="Calibri" pitchFamily="34" charset="0"/>
                <a:cs typeface="Times New Roman" pitchFamily="18" charset="0"/>
              </a:rPr>
              <a:t>одно из ведущих сельскохозяйственных предприятий Кашинского муниципального округа со своей историей и традициями. </a:t>
            </a:r>
            <a:r>
              <a:rPr lang="ru-RU" sz="1100" dirty="0">
                <a:latin typeface="Garamond" pitchFamily="18" charset="0"/>
              </a:rPr>
              <a:t>Территория колхоза занимает площадь почти 3,4 тысячи гектаров, 3 тысячи га из них – пашня. </a:t>
            </a:r>
            <a:r>
              <a:rPr lang="ru-RU" sz="1100" dirty="0">
                <a:latin typeface="Century" pitchFamily="18" charset="0"/>
                <a:ea typeface="Calibri" pitchFamily="34" charset="0"/>
                <a:cs typeface="Times New Roman" pitchFamily="18" charset="0"/>
              </a:rPr>
              <a:t> </a:t>
            </a:r>
            <a:r>
              <a:rPr lang="ru-RU" sz="1100" dirty="0">
                <a:latin typeface="Garamond" pitchFamily="18" charset="0"/>
                <a:ea typeface="Calibri" pitchFamily="34" charset="0"/>
                <a:cs typeface="Times New Roman" pitchFamily="18" charset="0"/>
              </a:rPr>
              <a:t>Хозяйство активно занимается растениеводством.</a:t>
            </a:r>
            <a:endParaRPr lang="ru-RU" sz="1100" dirty="0">
              <a:solidFill>
                <a:srgbClr val="000000"/>
              </a:solidFill>
              <a:latin typeface="Garamond" pitchFamily="18" charset="0"/>
            </a:endParaRPr>
          </a:p>
        </p:txBody>
      </p:sp>
      <p:sp>
        <p:nvSpPr>
          <p:cNvPr id="8" name="Номер слайда 7"/>
          <p:cNvSpPr>
            <a:spLocks noGrp="1"/>
          </p:cNvSpPr>
          <p:nvPr>
            <p:ph type="sldNum" sz="quarter" idx="12"/>
          </p:nvPr>
        </p:nvSpPr>
        <p:spPr>
          <a:xfrm>
            <a:off x="0" y="6782951"/>
            <a:ext cx="1663541" cy="381437"/>
          </a:xfrm>
        </p:spPr>
        <p:txBody>
          <a:bodyPr/>
          <a:lstStyle/>
          <a:p>
            <a:pPr algn="l"/>
            <a:fld id="{725C68B6-61C2-468F-89AB-4B9F7531AA68}" type="slidenum">
              <a:rPr lang="ru-RU" i="1" smtClean="0">
                <a:solidFill>
                  <a:schemeClr val="bg1">
                    <a:lumMod val="65000"/>
                  </a:schemeClr>
                </a:solidFill>
              </a:rPr>
              <a:pPr algn="l"/>
              <a:t>17</a:t>
            </a:fld>
            <a:endParaRPr lang="ru-RU" i="1" dirty="0">
              <a:solidFill>
                <a:schemeClr val="bg1">
                  <a:lumMod val="65000"/>
                </a:schemeClr>
              </a:solidFill>
            </a:endParaRPr>
          </a:p>
        </p:txBody>
      </p:sp>
      <p:sp>
        <p:nvSpPr>
          <p:cNvPr id="10" name="Прямоугольник 9"/>
          <p:cNvSpPr/>
          <p:nvPr/>
        </p:nvSpPr>
        <p:spPr>
          <a:xfrm>
            <a:off x="0" y="3153566"/>
            <a:ext cx="7129463" cy="18000"/>
          </a:xfrm>
          <a:prstGeom prst="rect">
            <a:avLst/>
          </a:prstGeom>
          <a:solidFill>
            <a:srgbClr val="18B3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18B3F8"/>
              </a:solidFill>
            </a:endParaRPr>
          </a:p>
        </p:txBody>
      </p:sp>
      <p:pic>
        <p:nvPicPr>
          <p:cNvPr id="2" name="Picture 2" descr="ÐÑÐµÐ´ÑÐµÐ´Ð°ÑÐµÐ»Ñ ÐºÐ¾Ð»ÑÐ¾Ð·Ð° Ð¾Ð±ÑÑÐ¶Ð´Ð°ÐµÑ Ñ Ð¼ÐµÑÐ°Ð½Ð¸Ð·Ð°ÑÐ¾ÑÐ¾Ð¼ ÑÐ°Ð±Ð¾ÑÐ¸Ðµ Ð¼Ð¾Ð¼ÐµÐ½ÑÑ"/>
          <p:cNvPicPr>
            <a:picLocks noChangeAspect="1" noChangeArrowheads="1"/>
          </p:cNvPicPr>
          <p:nvPr/>
        </p:nvPicPr>
        <p:blipFill>
          <a:blip r:embed="rId4" cstate="print"/>
          <a:srcRect/>
          <a:stretch>
            <a:fillRect/>
          </a:stretch>
        </p:blipFill>
        <p:spPr bwMode="auto">
          <a:xfrm>
            <a:off x="3636169" y="510360"/>
            <a:ext cx="3390544" cy="2582062"/>
          </a:xfrm>
          <a:prstGeom prst="rect">
            <a:avLst/>
          </a:prstGeom>
          <a:noFill/>
        </p:spPr>
      </p:pic>
      <p:sp>
        <p:nvSpPr>
          <p:cNvPr id="14" name="Rectangle 3"/>
          <p:cNvSpPr>
            <a:spLocks noChangeArrowheads="1"/>
          </p:cNvSpPr>
          <p:nvPr/>
        </p:nvSpPr>
        <p:spPr bwMode="auto">
          <a:xfrm>
            <a:off x="350021" y="3475072"/>
            <a:ext cx="6643734" cy="9258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lnSpc>
                <a:spcPts val="1250"/>
              </a:lnSpc>
              <a:spcBef>
                <a:spcPct val="0"/>
              </a:spcBef>
              <a:spcAft>
                <a:spcPct val="0"/>
              </a:spcAft>
            </a:pPr>
            <a:r>
              <a:rPr lang="ru-RU" sz="1100" b="1" dirty="0">
                <a:solidFill>
                  <a:srgbClr val="18B3F8"/>
                </a:solidFill>
                <a:latin typeface="Garamond" pitchFamily="18" charset="0"/>
                <a:ea typeface="Calibri" pitchFamily="34" charset="0"/>
                <a:cs typeface="Times New Roman" pitchFamily="18" charset="0"/>
              </a:rPr>
              <a:t>ООО «</a:t>
            </a:r>
            <a:r>
              <a:rPr lang="ru-RU" sz="1100" b="1" dirty="0" err="1">
                <a:solidFill>
                  <a:srgbClr val="18B3F8"/>
                </a:solidFill>
                <a:latin typeface="Garamond" pitchFamily="18" charset="0"/>
                <a:ea typeface="Calibri" pitchFamily="34" charset="0"/>
                <a:cs typeface="Times New Roman" pitchFamily="18" charset="0"/>
              </a:rPr>
              <a:t>Снайп</a:t>
            </a:r>
            <a:r>
              <a:rPr lang="ru-RU" sz="1100" b="1" dirty="0">
                <a:solidFill>
                  <a:srgbClr val="18B3F8"/>
                </a:solidFill>
                <a:latin typeface="Garamond" pitchFamily="18" charset="0"/>
                <a:ea typeface="Calibri" pitchFamily="34" charset="0"/>
                <a:cs typeface="Times New Roman" pitchFamily="18" charset="0"/>
              </a:rPr>
              <a:t>» </a:t>
            </a:r>
            <a:r>
              <a:rPr lang="ru-RU" sz="1100" dirty="0">
                <a:solidFill>
                  <a:srgbClr val="18B3F8"/>
                </a:solidFill>
                <a:latin typeface="Garamond" pitchFamily="18" charset="0"/>
                <a:ea typeface="Calibri" pitchFamily="34" charset="0"/>
                <a:cs typeface="Times New Roman" pitchFamily="18" charset="0"/>
              </a:rPr>
              <a:t>- </a:t>
            </a:r>
            <a:r>
              <a:rPr lang="ru-RU" sz="1100" dirty="0">
                <a:solidFill>
                  <a:srgbClr val="000000"/>
                </a:solidFill>
                <a:latin typeface="Garamond" pitchFamily="18" charset="0"/>
                <a:cs typeface="Times New Roman" pitchFamily="18" charset="0"/>
              </a:rPr>
              <a:t>предприятие по разведению лошадей башкирской породы и производству ценнейшего, целебного напитка из молока кобыл - кумыса. Компания располагает одним из самых больших в стране поголовьем – порядка 1000 лошадей. Комплекс оснащен уникальными высокотехнологичными линиями по производству кумыса, специально разработанными ведущими учеными страны совместно с известными производителями молочного оборудования. </a:t>
            </a:r>
            <a:endParaRPr lang="ru-RU" sz="1100" dirty="0">
              <a:solidFill>
                <a:srgbClr val="000000"/>
              </a:solidFill>
              <a:latin typeface="Garamond" pitchFamily="18" charset="0"/>
            </a:endParaRPr>
          </a:p>
        </p:txBody>
      </p:sp>
      <p:pic>
        <p:nvPicPr>
          <p:cNvPr id="13318" name="Picture 6" descr="https://www.equestrian.ru/photos/user_photo/2013/51b24a13.jpg"/>
          <p:cNvPicPr>
            <a:picLocks noChangeAspect="1" noChangeArrowheads="1"/>
          </p:cNvPicPr>
          <p:nvPr/>
        </p:nvPicPr>
        <p:blipFill>
          <a:blip r:embed="rId5" cstate="print"/>
          <a:srcRect/>
          <a:stretch>
            <a:fillRect/>
          </a:stretch>
        </p:blipFill>
        <p:spPr bwMode="auto">
          <a:xfrm>
            <a:off x="135707" y="4868078"/>
            <a:ext cx="2928009" cy="1928826"/>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0" descr="http://kashin.info/files/APK/Predpr/Sv_trud/07.jpg"/>
          <p:cNvPicPr>
            <a:picLocks noChangeAspect="1" noChangeArrowheads="1"/>
          </p:cNvPicPr>
          <p:nvPr/>
        </p:nvPicPr>
        <p:blipFill>
          <a:blip r:embed="rId2"/>
          <a:srcRect b="2026"/>
          <a:stretch>
            <a:fillRect/>
          </a:stretch>
        </p:blipFill>
        <p:spPr bwMode="auto">
          <a:xfrm flipH="1">
            <a:off x="3564731" y="3867946"/>
            <a:ext cx="3429026" cy="3071834"/>
          </a:xfrm>
          <a:prstGeom prst="rect">
            <a:avLst/>
          </a:prstGeom>
          <a:noFill/>
        </p:spPr>
      </p:pic>
      <p:sp>
        <p:nvSpPr>
          <p:cNvPr id="5" name="Прямоугольник 4"/>
          <p:cNvSpPr/>
          <p:nvPr/>
        </p:nvSpPr>
        <p:spPr>
          <a:xfrm>
            <a:off x="324000" y="180000"/>
            <a:ext cx="6480000" cy="230832"/>
          </a:xfrm>
          <a:prstGeom prst="rect">
            <a:avLst/>
          </a:prstGeom>
        </p:spPr>
        <p:txBody>
          <a:bodyPr wrap="square">
            <a:spAutoFit/>
          </a:bodyPr>
          <a:lstStyle/>
          <a:p>
            <a:pPr algn="r"/>
            <a:r>
              <a:rPr lang="ru-RU" sz="900" dirty="0">
                <a:solidFill>
                  <a:schemeClr val="tx1">
                    <a:lumMod val="50000"/>
                    <a:lumOff val="50000"/>
                  </a:schemeClr>
                </a:solidFill>
              </a:rPr>
              <a:t>Характеристика Кашинского муниципального округа / Отраслевая направленность</a:t>
            </a:r>
          </a:p>
        </p:txBody>
      </p:sp>
      <p:sp>
        <p:nvSpPr>
          <p:cNvPr id="18435" name="Rectangle 3"/>
          <p:cNvSpPr>
            <a:spLocks noChangeArrowheads="1"/>
          </p:cNvSpPr>
          <p:nvPr/>
        </p:nvSpPr>
        <p:spPr bwMode="auto">
          <a:xfrm>
            <a:off x="3779045" y="987907"/>
            <a:ext cx="3143272" cy="1785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ru-RU" sz="1100" b="1" dirty="0">
                <a:solidFill>
                  <a:srgbClr val="18B3F8"/>
                </a:solidFill>
                <a:latin typeface="Garamond" pitchFamily="18" charset="0"/>
                <a:cs typeface="Times New Roman" pitchFamily="18" charset="0"/>
              </a:rPr>
              <a:t>ФХ «Малая Русь» </a:t>
            </a:r>
            <a:r>
              <a:rPr lang="ru-RU" sz="1100" dirty="0">
                <a:solidFill>
                  <a:srgbClr val="000000"/>
                </a:solidFill>
                <a:latin typeface="Garamond" pitchFamily="18" charset="0"/>
                <a:cs typeface="Times New Roman" pitchFamily="18" charset="0"/>
              </a:rPr>
              <a:t>- основной вид деятельности растениеводство, является семеноводческим </a:t>
            </a:r>
            <a:r>
              <a:rPr lang="ru-RU" sz="1100" dirty="0">
                <a:latin typeface="Garamond" pitchFamily="18" charset="0"/>
              </a:rPr>
              <a:t>хозяйством, выращивает и реализует семена яровой пшеницы сорта </a:t>
            </a:r>
            <a:r>
              <a:rPr lang="ru-RU" sz="1100" dirty="0" err="1">
                <a:latin typeface="Garamond" pitchFamily="18" charset="0"/>
              </a:rPr>
              <a:t>Эстер</a:t>
            </a:r>
            <a:r>
              <a:rPr lang="ru-RU" sz="1100" dirty="0">
                <a:latin typeface="Garamond" pitchFamily="18" charset="0"/>
              </a:rPr>
              <a:t> и овес Аргамак. С</a:t>
            </a:r>
            <a:r>
              <a:rPr lang="ru-RU" sz="1100" dirty="0">
                <a:solidFill>
                  <a:srgbClr val="000000"/>
                </a:solidFill>
                <a:latin typeface="Garamond" pitchFamily="18" charset="0"/>
              </a:rPr>
              <a:t>емена успешно произрастают в Тверской, Московской, Костромской, Новгородской, Калининградской областях и Республике Чувашия. </a:t>
            </a:r>
            <a:r>
              <a:rPr lang="ru-RU" sz="1100" dirty="0">
                <a:latin typeface="Garamond" pitchFamily="18" charset="0"/>
              </a:rPr>
              <a:t>Хозяйство на постоянной основе производит </a:t>
            </a:r>
            <a:r>
              <a:rPr lang="ru-RU" sz="1100" dirty="0" err="1">
                <a:latin typeface="Garamond" pitchFamily="18" charset="0"/>
              </a:rPr>
              <a:t>сортообновление</a:t>
            </a:r>
            <a:r>
              <a:rPr lang="ru-RU" sz="1100" dirty="0">
                <a:latin typeface="Garamond" pitchFamily="18" charset="0"/>
              </a:rPr>
              <a:t> за счет приобретения семян высших категорий.</a:t>
            </a:r>
            <a:endParaRPr lang="ru-RU" sz="1100" dirty="0">
              <a:latin typeface="Garamond" pitchFamily="18" charset="0"/>
              <a:ea typeface="Calibri" pitchFamily="34" charset="0"/>
              <a:cs typeface="Times New Roman" pitchFamily="18" charset="0"/>
            </a:endParaRPr>
          </a:p>
        </p:txBody>
      </p:sp>
      <p:sp>
        <p:nvSpPr>
          <p:cNvPr id="8" name="Номер слайда 7"/>
          <p:cNvSpPr>
            <a:spLocks noGrp="1"/>
          </p:cNvSpPr>
          <p:nvPr>
            <p:ph type="sldNum" sz="quarter" idx="12"/>
          </p:nvPr>
        </p:nvSpPr>
        <p:spPr>
          <a:xfrm>
            <a:off x="5465922" y="6782951"/>
            <a:ext cx="1663541" cy="381437"/>
          </a:xfrm>
        </p:spPr>
        <p:txBody>
          <a:bodyPr/>
          <a:lstStyle/>
          <a:p>
            <a:fld id="{725C68B6-61C2-468F-89AB-4B9F7531AA68}" type="slidenum">
              <a:rPr lang="ru-RU" i="1" smtClean="0">
                <a:solidFill>
                  <a:schemeClr val="bg1">
                    <a:lumMod val="65000"/>
                  </a:schemeClr>
                </a:solidFill>
              </a:rPr>
              <a:pPr/>
              <a:t>18</a:t>
            </a:fld>
            <a:endParaRPr lang="ru-RU" i="1" dirty="0">
              <a:solidFill>
                <a:schemeClr val="bg1">
                  <a:lumMod val="65000"/>
                </a:schemeClr>
              </a:solidFill>
            </a:endParaRPr>
          </a:p>
        </p:txBody>
      </p:sp>
      <p:sp>
        <p:nvSpPr>
          <p:cNvPr id="47106" name="Rectangle 2"/>
          <p:cNvSpPr>
            <a:spLocks noChangeArrowheads="1"/>
          </p:cNvSpPr>
          <p:nvPr/>
        </p:nvSpPr>
        <p:spPr bwMode="auto">
          <a:xfrm>
            <a:off x="0" y="0"/>
            <a:ext cx="712946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1" name="Прямоугольник 10"/>
          <p:cNvSpPr/>
          <p:nvPr/>
        </p:nvSpPr>
        <p:spPr>
          <a:xfrm>
            <a:off x="0" y="3168000"/>
            <a:ext cx="7129463" cy="18000"/>
          </a:xfrm>
          <a:prstGeom prst="rect">
            <a:avLst/>
          </a:prstGeom>
          <a:solidFill>
            <a:srgbClr val="18B3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18B3F8"/>
              </a:solidFill>
            </a:endParaRPr>
          </a:p>
        </p:txBody>
      </p:sp>
      <p:sp>
        <p:nvSpPr>
          <p:cNvPr id="14" name="Rectangle 3"/>
          <p:cNvSpPr>
            <a:spLocks noChangeArrowheads="1"/>
          </p:cNvSpPr>
          <p:nvPr/>
        </p:nvSpPr>
        <p:spPr bwMode="auto">
          <a:xfrm>
            <a:off x="3707607" y="3680032"/>
            <a:ext cx="3240000"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ru-RU" sz="1100" b="1" dirty="0">
                <a:solidFill>
                  <a:srgbClr val="18B3F8"/>
                </a:solidFill>
                <a:latin typeface="Garamond" pitchFamily="18" charset="0"/>
                <a:ea typeface="Calibri" pitchFamily="34" charset="0"/>
                <a:cs typeface="Times New Roman" pitchFamily="18" charset="0"/>
              </a:rPr>
              <a:t>АО «Свободный труд» </a:t>
            </a:r>
            <a:r>
              <a:rPr lang="ru-RU" sz="1100" dirty="0">
                <a:latin typeface="Garamond" pitchFamily="18" charset="0"/>
              </a:rPr>
              <a:t>является семеноводческим хозяйством по производству элитных семян зерновых</a:t>
            </a:r>
            <a:r>
              <a:rPr lang="ru-RU" sz="1100" dirty="0">
                <a:latin typeface="Garamond" pitchFamily="18" charset="0"/>
                <a:ea typeface="Calibri" pitchFamily="34" charset="0"/>
                <a:cs typeface="Times New Roman" pitchFamily="18" charset="0"/>
              </a:rPr>
              <a:t>. ЗАО «Свободный труд» создано в 2005 году. Основное направление работы хозяйства – растениеводство и семеноводство. </a:t>
            </a:r>
          </a:p>
          <a:p>
            <a:pPr algn="just" eaLnBrk="0" fontAlgn="base" hangingPunct="0">
              <a:spcBef>
                <a:spcPct val="0"/>
              </a:spcBef>
              <a:spcAft>
                <a:spcPct val="0"/>
              </a:spcAft>
            </a:pPr>
            <a:endParaRPr lang="ru-RU" sz="1100" dirty="0">
              <a:latin typeface="Garamond" pitchFamily="18" charset="0"/>
              <a:ea typeface="Calibri" pitchFamily="34" charset="0"/>
              <a:cs typeface="Times New Roman" pitchFamily="18" charset="0"/>
            </a:endParaRPr>
          </a:p>
        </p:txBody>
      </p:sp>
      <p:pic>
        <p:nvPicPr>
          <p:cNvPr id="11266" name="Picture 2" descr="http://tver.grainboard.ru/data/tradeboard/123941/tradeboarderWyKq_img.JPG"/>
          <p:cNvPicPr>
            <a:picLocks noChangeAspect="1" noChangeArrowheads="1"/>
          </p:cNvPicPr>
          <p:nvPr/>
        </p:nvPicPr>
        <p:blipFill>
          <a:blip r:embed="rId3" cstate="print"/>
          <a:srcRect/>
          <a:stretch>
            <a:fillRect/>
          </a:stretch>
        </p:blipFill>
        <p:spPr bwMode="auto">
          <a:xfrm>
            <a:off x="135707" y="510360"/>
            <a:ext cx="3571900" cy="2381267"/>
          </a:xfrm>
          <a:prstGeom prst="rect">
            <a:avLst/>
          </a:prstGeom>
          <a:noFill/>
        </p:spPr>
      </p:pic>
      <p:pic>
        <p:nvPicPr>
          <p:cNvPr id="11270" name="Picture 6" descr="http://1.bp.blogspot.com/-zSunAvpl09E/UacrjV3fifI/AAAAAAAABHs/vXwSwcY7YtI/s1600/background1.jpg"/>
          <p:cNvPicPr>
            <a:picLocks noChangeAspect="1" noChangeArrowheads="1"/>
          </p:cNvPicPr>
          <p:nvPr/>
        </p:nvPicPr>
        <p:blipFill>
          <a:blip r:embed="rId4" cstate="print"/>
          <a:srcRect/>
          <a:stretch>
            <a:fillRect/>
          </a:stretch>
        </p:blipFill>
        <p:spPr bwMode="auto">
          <a:xfrm>
            <a:off x="207145" y="3653632"/>
            <a:ext cx="3214712" cy="3071834"/>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24000" y="180000"/>
            <a:ext cx="6480000" cy="230832"/>
          </a:xfrm>
          <a:prstGeom prst="rect">
            <a:avLst/>
          </a:prstGeom>
        </p:spPr>
        <p:txBody>
          <a:bodyPr wrap="square">
            <a:spAutoFit/>
          </a:bodyPr>
          <a:lstStyle/>
          <a:p>
            <a:r>
              <a:rPr lang="ru-RU" sz="900" dirty="0">
                <a:solidFill>
                  <a:schemeClr val="tx1">
                    <a:lumMod val="50000"/>
                    <a:lumOff val="50000"/>
                  </a:schemeClr>
                </a:solidFill>
              </a:rPr>
              <a:t>Характеристика Кашинского муниципального округа / Отраслевая направленность</a:t>
            </a:r>
          </a:p>
        </p:txBody>
      </p:sp>
      <p:sp>
        <p:nvSpPr>
          <p:cNvPr id="18435" name="Rectangle 3"/>
          <p:cNvSpPr>
            <a:spLocks noChangeArrowheads="1"/>
          </p:cNvSpPr>
          <p:nvPr/>
        </p:nvSpPr>
        <p:spPr bwMode="auto">
          <a:xfrm>
            <a:off x="247354" y="1926010"/>
            <a:ext cx="3240000" cy="17748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sz="1100" b="1" dirty="0">
                <a:solidFill>
                  <a:srgbClr val="18B3F8"/>
                </a:solidFill>
                <a:latin typeface="Garamond" pitchFamily="18" charset="0"/>
                <a:ea typeface="Calibri" pitchFamily="34" charset="0"/>
                <a:cs typeface="Times New Roman" pitchFamily="18" charset="0"/>
              </a:rPr>
              <a:t>ООО «Кашин луг»</a:t>
            </a:r>
            <a:r>
              <a:rPr lang="ru-RU" sz="1100" b="1" dirty="0">
                <a:solidFill>
                  <a:srgbClr val="003366"/>
                </a:solidFill>
                <a:latin typeface="Garamond" pitchFamily="18" charset="0"/>
                <a:cs typeface="Times New Roman" pitchFamily="18" charset="0"/>
              </a:rPr>
              <a:t> </a:t>
            </a:r>
            <a:r>
              <a:rPr lang="ru-RU" sz="1100" dirty="0">
                <a:solidFill>
                  <a:srgbClr val="000000"/>
                </a:solidFill>
                <a:latin typeface="Garamond" pitchFamily="18" charset="0"/>
                <a:cs typeface="Times New Roman" pitchFamily="18" charset="0"/>
              </a:rPr>
              <a:t>зарегистрировано в 2010 году. Имеют статус племенного завода по разведению КРС герефордской породы. </a:t>
            </a:r>
          </a:p>
          <a:p>
            <a:pPr algn="just"/>
            <a:r>
              <a:rPr lang="ru-RU" sz="1100" dirty="0">
                <a:solidFill>
                  <a:srgbClr val="000000"/>
                </a:solidFill>
                <a:latin typeface="Garamond" pitchFamily="18" charset="0"/>
                <a:cs typeface="Times New Roman" pitchFamily="18" charset="0"/>
              </a:rPr>
              <a:t>Основной вид деятельности: - мясное скотоводство. </a:t>
            </a:r>
          </a:p>
          <a:p>
            <a:pPr algn="just"/>
            <a:endParaRPr lang="ru-RU" sz="1100" dirty="0">
              <a:solidFill>
                <a:srgbClr val="000000"/>
              </a:solidFill>
              <a:latin typeface="Garamond" pitchFamily="18" charset="0"/>
              <a:cs typeface="Times New Roman" pitchFamily="18" charset="0"/>
            </a:endParaRPr>
          </a:p>
          <a:p>
            <a:pPr algn="just"/>
            <a:endParaRPr lang="ru-RU" sz="1100" dirty="0">
              <a:solidFill>
                <a:srgbClr val="000000"/>
              </a:solidFill>
              <a:latin typeface="Garamond" pitchFamily="18" charset="0"/>
              <a:cs typeface="Times New Roman" pitchFamily="18" charset="0"/>
            </a:endParaRPr>
          </a:p>
          <a:p>
            <a:pPr lvl="0" indent="357188" algn="just" eaLnBrk="0" fontAlgn="base" hangingPunct="0">
              <a:lnSpc>
                <a:spcPts val="1250"/>
              </a:lnSpc>
              <a:spcBef>
                <a:spcPct val="0"/>
              </a:spcBef>
              <a:spcAft>
                <a:spcPct val="0"/>
              </a:spcAft>
            </a:pPr>
            <a:endParaRPr lang="ru-RU" sz="1100" dirty="0">
              <a:latin typeface="Garamond" pitchFamily="18" charset="0"/>
              <a:ea typeface="Calibri" pitchFamily="34" charset="0"/>
              <a:cs typeface="Times New Roman" pitchFamily="18" charset="0"/>
            </a:endParaRPr>
          </a:p>
          <a:p>
            <a:pPr lvl="0" indent="357188" algn="just" eaLnBrk="0" fontAlgn="base" hangingPunct="0">
              <a:lnSpc>
                <a:spcPts val="1250"/>
              </a:lnSpc>
              <a:spcBef>
                <a:spcPct val="0"/>
              </a:spcBef>
              <a:spcAft>
                <a:spcPct val="0"/>
              </a:spcAft>
            </a:pPr>
            <a:endParaRPr lang="ru-RU" sz="1100" dirty="0">
              <a:latin typeface="Garamond" pitchFamily="18" charset="0"/>
              <a:ea typeface="Calibri" pitchFamily="34" charset="0"/>
              <a:cs typeface="Times New Roman" pitchFamily="18" charset="0"/>
            </a:endParaRPr>
          </a:p>
          <a:p>
            <a:pPr lvl="0" indent="357188" algn="just" eaLnBrk="0" fontAlgn="base" hangingPunct="0">
              <a:lnSpc>
                <a:spcPts val="1250"/>
              </a:lnSpc>
              <a:spcBef>
                <a:spcPct val="0"/>
              </a:spcBef>
              <a:spcAft>
                <a:spcPct val="0"/>
              </a:spcAft>
            </a:pPr>
            <a:endParaRPr lang="ru-RU" sz="1100" dirty="0">
              <a:latin typeface="Garamond" pitchFamily="18" charset="0"/>
              <a:ea typeface="Calibri" pitchFamily="34" charset="0"/>
              <a:cs typeface="Times New Roman" pitchFamily="18" charset="0"/>
            </a:endParaRPr>
          </a:p>
          <a:p>
            <a:pPr lvl="0" indent="357188" algn="just" eaLnBrk="0" fontAlgn="base" hangingPunct="0">
              <a:lnSpc>
                <a:spcPts val="1250"/>
              </a:lnSpc>
              <a:spcBef>
                <a:spcPct val="0"/>
              </a:spcBef>
              <a:spcAft>
                <a:spcPct val="0"/>
              </a:spcAft>
            </a:pPr>
            <a:endParaRPr lang="ru-RU" sz="1100" dirty="0">
              <a:latin typeface="Garamond" pitchFamily="18" charset="0"/>
              <a:ea typeface="Calibri" pitchFamily="34" charset="0"/>
              <a:cs typeface="Times New Roman" pitchFamily="18" charset="0"/>
            </a:endParaRPr>
          </a:p>
        </p:txBody>
      </p:sp>
      <p:sp>
        <p:nvSpPr>
          <p:cNvPr id="8" name="Номер слайда 7"/>
          <p:cNvSpPr>
            <a:spLocks noGrp="1"/>
          </p:cNvSpPr>
          <p:nvPr>
            <p:ph type="sldNum" sz="quarter" idx="12"/>
          </p:nvPr>
        </p:nvSpPr>
        <p:spPr>
          <a:xfrm>
            <a:off x="135707" y="6654028"/>
            <a:ext cx="1663541" cy="381437"/>
          </a:xfrm>
        </p:spPr>
        <p:txBody>
          <a:bodyPr/>
          <a:lstStyle/>
          <a:p>
            <a:pPr algn="l"/>
            <a:fld id="{725C68B6-61C2-468F-89AB-4B9F7531AA68}" type="slidenum">
              <a:rPr lang="ru-RU" i="1" smtClean="0"/>
              <a:pPr algn="l"/>
              <a:t>19</a:t>
            </a:fld>
            <a:endParaRPr lang="ru-RU" i="1" dirty="0"/>
          </a:p>
        </p:txBody>
      </p:sp>
      <p:pic>
        <p:nvPicPr>
          <p:cNvPr id="48134" name="Picture 6" descr="Купленная техника (трактора) по сельскому хозяйству"/>
          <p:cNvPicPr>
            <a:picLocks noChangeAspect="1" noChangeArrowheads="1"/>
          </p:cNvPicPr>
          <p:nvPr/>
        </p:nvPicPr>
        <p:blipFill>
          <a:blip r:embed="rId2" cstate="print"/>
          <a:srcRect b="2209"/>
          <a:stretch>
            <a:fillRect/>
          </a:stretch>
        </p:blipFill>
        <p:spPr bwMode="auto">
          <a:xfrm>
            <a:off x="0" y="3918864"/>
            <a:ext cx="3564731" cy="2735164"/>
          </a:xfrm>
          <a:prstGeom prst="rect">
            <a:avLst/>
          </a:prstGeom>
          <a:noFill/>
          <a:ln>
            <a:noFill/>
          </a:ln>
        </p:spPr>
      </p:pic>
      <p:pic>
        <p:nvPicPr>
          <p:cNvPr id="8195" name="Picture 3" descr="C:\Users\Самохвалова Наталья\Documents\#Комп Горшкова\Мои документы\ОТДЕЛ ЭКОНОМИКИ\Клиенты\Кашин-луг Румелко-Агро\Кашин луг\ПРЕЗЕНТАЦИЯ 2016\отд. Игнатово\20161019_122402_001.jpg"/>
          <p:cNvPicPr>
            <a:picLocks noChangeAspect="1" noChangeArrowheads="1"/>
          </p:cNvPicPr>
          <p:nvPr/>
        </p:nvPicPr>
        <p:blipFill>
          <a:blip r:embed="rId3" cstate="print"/>
          <a:srcRect/>
          <a:stretch>
            <a:fillRect/>
          </a:stretch>
        </p:blipFill>
        <p:spPr bwMode="auto">
          <a:xfrm>
            <a:off x="3642109" y="3959611"/>
            <a:ext cx="3433913" cy="2707074"/>
          </a:xfrm>
          <a:prstGeom prst="rect">
            <a:avLst/>
          </a:prstGeom>
          <a:noFill/>
        </p:spPr>
      </p:pic>
      <p:pic>
        <p:nvPicPr>
          <p:cNvPr id="8197" name="Picture 5" descr="C:\Users\Самохвалова Наталья\Documents\#Комп Горшкова\Мои документы\ОТДЕЛ ЭКОНОМИКИ\Клиенты\Кашин-луг Румелко-Агро\Кашин луг\ПРЕЗЕНТАЦИЯ 2016\отд. Козьма\IMG_1025.JPG"/>
          <p:cNvPicPr>
            <a:picLocks noChangeAspect="1" noChangeArrowheads="1"/>
          </p:cNvPicPr>
          <p:nvPr/>
        </p:nvPicPr>
        <p:blipFill>
          <a:blip r:embed="rId4" cstate="print"/>
          <a:srcRect/>
          <a:stretch>
            <a:fillRect/>
          </a:stretch>
        </p:blipFill>
        <p:spPr bwMode="auto">
          <a:xfrm>
            <a:off x="3642109" y="1010426"/>
            <a:ext cx="3436858" cy="2571768"/>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FB1DF"/>
        </a:solid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725C68B6-61C2-468F-89AB-4B9F7531AA68}" type="slidenum">
              <a:rPr lang="ru-RU" i="1" smtClean="0"/>
              <a:pPr/>
              <a:t>2</a:t>
            </a:fld>
            <a:endParaRPr lang="ru-RU" i="1" dirty="0"/>
          </a:p>
        </p:txBody>
      </p:sp>
      <p:pic>
        <p:nvPicPr>
          <p:cNvPr id="1026" name="Picture 2"/>
          <p:cNvPicPr>
            <a:picLocks noChangeAspect="1" noChangeArrowheads="1"/>
          </p:cNvPicPr>
          <p:nvPr/>
        </p:nvPicPr>
        <p:blipFill>
          <a:blip r:embed="rId3" cstate="print"/>
          <a:srcRect r="2406"/>
          <a:stretch>
            <a:fillRect/>
          </a:stretch>
        </p:blipFill>
        <p:spPr bwMode="auto">
          <a:xfrm>
            <a:off x="-1" y="2282"/>
            <a:ext cx="7164387" cy="7162106"/>
          </a:xfrm>
          <a:prstGeom prst="rect">
            <a:avLst/>
          </a:prstGeom>
          <a:solidFill>
            <a:srgbClr val="3FB1DF"/>
          </a:solidFill>
          <a:ln w="9525">
            <a:noFill/>
            <a:miter lim="800000"/>
            <a:headEnd/>
            <a:tailEnd/>
          </a:ln>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pics.livejournal.com/aldanov/pic/002w75y0/s640x480"/>
          <p:cNvPicPr>
            <a:picLocks noChangeAspect="1" noChangeArrowheads="1"/>
          </p:cNvPicPr>
          <p:nvPr/>
        </p:nvPicPr>
        <p:blipFill>
          <a:blip r:embed="rId2">
            <a:duotone>
              <a:schemeClr val="bg2">
                <a:shade val="45000"/>
                <a:satMod val="135000"/>
              </a:schemeClr>
              <a:prstClr val="white"/>
            </a:duotone>
            <a:lum bright="10000"/>
          </a:blip>
          <a:srcRect t="5095"/>
          <a:stretch>
            <a:fillRect/>
          </a:stretch>
        </p:blipFill>
        <p:spPr bwMode="auto">
          <a:xfrm>
            <a:off x="0" y="438922"/>
            <a:ext cx="7129463" cy="6725466"/>
          </a:xfrm>
          <a:prstGeom prst="rect">
            <a:avLst/>
          </a:prstGeom>
          <a:noFill/>
        </p:spPr>
      </p:pic>
      <p:sp>
        <p:nvSpPr>
          <p:cNvPr id="6" name="Прямоугольник 5"/>
          <p:cNvSpPr/>
          <p:nvPr/>
        </p:nvSpPr>
        <p:spPr>
          <a:xfrm>
            <a:off x="324000" y="180000"/>
            <a:ext cx="6480000" cy="230832"/>
          </a:xfrm>
          <a:prstGeom prst="rect">
            <a:avLst/>
          </a:prstGeom>
        </p:spPr>
        <p:txBody>
          <a:bodyPr wrap="square">
            <a:spAutoFit/>
          </a:bodyPr>
          <a:lstStyle/>
          <a:p>
            <a:pPr algn="r"/>
            <a:r>
              <a:rPr lang="ru-RU" sz="900" dirty="0">
                <a:solidFill>
                  <a:schemeClr val="tx1">
                    <a:lumMod val="50000"/>
                    <a:lumOff val="50000"/>
                  </a:schemeClr>
                </a:solidFill>
              </a:rPr>
              <a:t>Характеристика Кашинского муниципального округа / Социальная инфраструктура</a:t>
            </a:r>
          </a:p>
        </p:txBody>
      </p:sp>
      <p:sp>
        <p:nvSpPr>
          <p:cNvPr id="8" name="Номер слайда 7"/>
          <p:cNvSpPr>
            <a:spLocks noGrp="1"/>
          </p:cNvSpPr>
          <p:nvPr>
            <p:ph type="sldNum" sz="quarter" idx="12"/>
          </p:nvPr>
        </p:nvSpPr>
        <p:spPr>
          <a:xfrm>
            <a:off x="5279243" y="6654028"/>
            <a:ext cx="1663541" cy="381437"/>
          </a:xfrm>
        </p:spPr>
        <p:txBody>
          <a:bodyPr/>
          <a:lstStyle/>
          <a:p>
            <a:fld id="{725C68B6-61C2-468F-89AB-4B9F7531AA68}" type="slidenum">
              <a:rPr lang="ru-RU" i="1" smtClean="0">
                <a:solidFill>
                  <a:schemeClr val="bg1">
                    <a:lumMod val="50000"/>
                  </a:schemeClr>
                </a:solidFill>
              </a:rPr>
              <a:pPr/>
              <a:t>20</a:t>
            </a:fld>
            <a:endParaRPr lang="ru-RU" i="1" dirty="0">
              <a:solidFill>
                <a:schemeClr val="bg1">
                  <a:lumMod val="50000"/>
                </a:schemeClr>
              </a:solidFill>
            </a:endParaRPr>
          </a:p>
        </p:txBody>
      </p:sp>
      <p:sp>
        <p:nvSpPr>
          <p:cNvPr id="12" name="Прямоугольник 11"/>
          <p:cNvSpPr/>
          <p:nvPr/>
        </p:nvSpPr>
        <p:spPr>
          <a:xfrm>
            <a:off x="1493028" y="3663601"/>
            <a:ext cx="707245" cy="307777"/>
          </a:xfrm>
          <a:prstGeom prst="rect">
            <a:avLst/>
          </a:prstGeom>
        </p:spPr>
        <p:txBody>
          <a:bodyPr wrap="none">
            <a:spAutoFit/>
          </a:bodyPr>
          <a:lstStyle/>
          <a:p>
            <a:r>
              <a:rPr lang="ru-RU" sz="1400" b="1" i="1" dirty="0">
                <a:solidFill>
                  <a:srgbClr val="18B3F8"/>
                </a:solidFill>
                <a:latin typeface="Garamond" pitchFamily="18" charset="0"/>
              </a:rPr>
              <a:t>Спорт</a:t>
            </a:r>
            <a:endParaRPr lang="ru-RU" sz="1400" i="1" dirty="0">
              <a:solidFill>
                <a:srgbClr val="18B3F8"/>
              </a:solidFill>
              <a:latin typeface="Garamond" pitchFamily="18" charset="0"/>
            </a:endParaRPr>
          </a:p>
        </p:txBody>
      </p:sp>
      <p:sp>
        <p:nvSpPr>
          <p:cNvPr id="13" name="Прямоугольник 12"/>
          <p:cNvSpPr/>
          <p:nvPr/>
        </p:nvSpPr>
        <p:spPr>
          <a:xfrm>
            <a:off x="350021" y="3873794"/>
            <a:ext cx="3286148" cy="2292935"/>
          </a:xfrm>
          <a:prstGeom prst="rect">
            <a:avLst/>
          </a:prstGeom>
        </p:spPr>
        <p:txBody>
          <a:bodyPr wrap="square">
            <a:spAutoFit/>
          </a:bodyPr>
          <a:lstStyle/>
          <a:p>
            <a:pPr algn="just"/>
            <a:r>
              <a:rPr lang="ru-RU" sz="1100" dirty="0">
                <a:latin typeface="Garamond" pitchFamily="18" charset="0"/>
              </a:rPr>
              <a:t> В Кашинском муниципальном округе насчитывается 70 спортивных сооружений, в том числе стадион, плоскостные сооружения, спортивные залы. В спортивном календаре Кашинского муниципального округа традицией стали такие массовые соревнования, как «Лыжня России», «Кросс Наций», Легкоатлетическая эстафета и  Легкоатлетический пробег,  чемпионаты  по лыжным гонкам, мини- футболу, футболу, волейболу и баскетболу среди мужских и женских команд. Лыжные соревнования памяти </a:t>
            </a:r>
            <a:r>
              <a:rPr lang="ru-RU" sz="1100" dirty="0" err="1">
                <a:latin typeface="Garamond" pitchFamily="18" charset="0"/>
              </a:rPr>
              <a:t>Н.М.Гомозова</a:t>
            </a:r>
            <a:r>
              <a:rPr lang="ru-RU" sz="1100" dirty="0">
                <a:latin typeface="Garamond" pitchFamily="18" charset="0"/>
              </a:rPr>
              <a:t>, а также Героя Советского Союза Демьяна Васильевича Кузова. </a:t>
            </a:r>
          </a:p>
          <a:p>
            <a:pPr algn="just"/>
            <a:endParaRPr lang="ru-RU" sz="1100" dirty="0">
              <a:latin typeface="Garamond" pitchFamily="18" charset="0"/>
            </a:endParaRPr>
          </a:p>
        </p:txBody>
      </p:sp>
      <p:sp>
        <p:nvSpPr>
          <p:cNvPr id="14" name="Прямоугольник 13"/>
          <p:cNvSpPr/>
          <p:nvPr/>
        </p:nvSpPr>
        <p:spPr>
          <a:xfrm>
            <a:off x="3636169" y="3872526"/>
            <a:ext cx="3214710" cy="3308598"/>
          </a:xfrm>
          <a:prstGeom prst="rect">
            <a:avLst/>
          </a:prstGeom>
        </p:spPr>
        <p:txBody>
          <a:bodyPr wrap="square">
            <a:spAutoFit/>
          </a:bodyPr>
          <a:lstStyle/>
          <a:p>
            <a:pPr algn="just"/>
            <a:r>
              <a:rPr lang="ru-RU" sz="1100" dirty="0">
                <a:latin typeface="Garamond" pitchFamily="18" charset="0"/>
              </a:rPr>
              <a:t>Сеть учреждений культуры состоит из 9 муниципальных бюджетных учреждения культуры клубного типа и их обособленных структурных подразделений. </a:t>
            </a:r>
            <a:r>
              <a:rPr lang="ru-RU" sz="1100" dirty="0">
                <a:solidFill>
                  <a:srgbClr val="000000"/>
                </a:solidFill>
                <a:latin typeface="Garamond" pitchFamily="18" charset="0"/>
                <a:cs typeface="Times New Roman" pitchFamily="18" charset="0"/>
              </a:rPr>
              <a:t>На базе Кашинского городского Дома культуры работают кружки, студии и коллективы, девять из которых имеют звание «народный».</a:t>
            </a:r>
            <a:endParaRPr lang="ru-RU" sz="1100" dirty="0">
              <a:latin typeface="Garamond" pitchFamily="18" charset="0"/>
            </a:endParaRPr>
          </a:p>
          <a:p>
            <a:pPr algn="just"/>
            <a:r>
              <a:rPr lang="ru-RU" sz="1100" dirty="0">
                <a:solidFill>
                  <a:srgbClr val="000000"/>
                </a:solidFill>
                <a:latin typeface="Garamond" pitchFamily="18" charset="0"/>
              </a:rPr>
              <a:t>Библиотечная сеть состоит из 13 муниципальных бюджетных учреждений в сфере библиотечного обслуживания и их обособленных структурных подразделений. </a:t>
            </a:r>
          </a:p>
          <a:p>
            <a:pPr algn="just"/>
            <a:r>
              <a:rPr lang="ru-RU" sz="1100" dirty="0">
                <a:solidFill>
                  <a:srgbClr val="000000"/>
                </a:solidFill>
                <a:latin typeface="Garamond" pitchFamily="18" charset="0"/>
              </a:rPr>
              <a:t>На протяжении 100 лет работает </a:t>
            </a:r>
            <a:r>
              <a:rPr lang="ru-RU" sz="1100" dirty="0" err="1">
                <a:solidFill>
                  <a:srgbClr val="000000"/>
                </a:solidFill>
                <a:latin typeface="Garamond" pitchFamily="18" charset="0"/>
              </a:rPr>
              <a:t>Кашинский</a:t>
            </a:r>
            <a:r>
              <a:rPr lang="ru-RU" sz="1100" dirty="0">
                <a:solidFill>
                  <a:srgbClr val="000000"/>
                </a:solidFill>
                <a:latin typeface="Garamond" pitchFamily="18" charset="0"/>
              </a:rPr>
              <a:t> краеведческий музей. Также  действует частный музей Каши, который рассказывает об истоках русского </a:t>
            </a:r>
            <a:r>
              <a:rPr lang="ru-RU" sz="1100" dirty="0" err="1">
                <a:solidFill>
                  <a:srgbClr val="000000"/>
                </a:solidFill>
                <a:latin typeface="Garamond" pitchFamily="18" charset="0"/>
              </a:rPr>
              <a:t>кашеварения</a:t>
            </a:r>
            <a:r>
              <a:rPr lang="ru-RU" sz="1100" dirty="0">
                <a:solidFill>
                  <a:srgbClr val="000000"/>
                </a:solidFill>
                <a:latin typeface="Garamond" pitchFamily="18" charset="0"/>
              </a:rPr>
              <a:t>. На базе </a:t>
            </a:r>
            <a:r>
              <a:rPr lang="ru-RU" sz="1100" dirty="0" err="1">
                <a:solidFill>
                  <a:srgbClr val="000000"/>
                </a:solidFill>
                <a:latin typeface="Garamond" pitchFamily="18" charset="0"/>
              </a:rPr>
              <a:t>Кашинской</a:t>
            </a:r>
            <a:r>
              <a:rPr lang="ru-RU" sz="1100" dirty="0">
                <a:solidFill>
                  <a:srgbClr val="000000"/>
                </a:solidFill>
                <a:latin typeface="Garamond" pitchFamily="18" charset="0"/>
              </a:rPr>
              <a:t> централизованной библиотечной системы открыт мемориальный зал-музей Артура Христиановича </a:t>
            </a:r>
            <a:r>
              <a:rPr lang="ru-RU" sz="1100" dirty="0" err="1">
                <a:solidFill>
                  <a:srgbClr val="000000"/>
                </a:solidFill>
                <a:latin typeface="Garamond" pitchFamily="18" charset="0"/>
              </a:rPr>
              <a:t>Артузова</a:t>
            </a:r>
            <a:r>
              <a:rPr lang="ru-RU" sz="1100" dirty="0">
                <a:solidFill>
                  <a:srgbClr val="000000"/>
                </a:solidFill>
                <a:latin typeface="Garamond" pitchFamily="18" charset="0"/>
              </a:rPr>
              <a:t> - одного из основоположников советской военной разведки и контрразведки.</a:t>
            </a:r>
          </a:p>
        </p:txBody>
      </p:sp>
      <p:sp>
        <p:nvSpPr>
          <p:cNvPr id="12291" name="Rectangle 3"/>
          <p:cNvSpPr>
            <a:spLocks noChangeArrowheads="1"/>
          </p:cNvSpPr>
          <p:nvPr/>
        </p:nvSpPr>
        <p:spPr bwMode="auto">
          <a:xfrm>
            <a:off x="4826502" y="3702073"/>
            <a:ext cx="1135839"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1" u="none" strike="noStrike" cap="none" normalizeH="0" baseline="0" dirty="0">
                <a:ln>
                  <a:noFill/>
                </a:ln>
                <a:solidFill>
                  <a:srgbClr val="18B3F8"/>
                </a:solidFill>
                <a:effectLst/>
                <a:latin typeface="Garamond" pitchFamily="18" charset="0"/>
                <a:ea typeface="Times New Roman" pitchFamily="18" charset="0"/>
              </a:rPr>
              <a:t>Культура</a:t>
            </a:r>
            <a:endParaRPr kumimoji="0" lang="ru-RU" sz="2000" b="0" i="1" u="none" strike="noStrike" cap="none" normalizeH="0" baseline="0" dirty="0">
              <a:ln>
                <a:noFill/>
              </a:ln>
              <a:solidFill>
                <a:srgbClr val="18B3F8"/>
              </a:solidFill>
              <a:effectLst/>
              <a:latin typeface="Garamond" pitchFamily="18" charset="0"/>
            </a:endParaRPr>
          </a:p>
        </p:txBody>
      </p:sp>
      <p:sp>
        <p:nvSpPr>
          <p:cNvPr id="28" name="Прямоугольник 27"/>
          <p:cNvSpPr/>
          <p:nvPr/>
        </p:nvSpPr>
        <p:spPr>
          <a:xfrm>
            <a:off x="167858" y="428736"/>
            <a:ext cx="3357586" cy="307777"/>
          </a:xfrm>
          <a:prstGeom prst="rect">
            <a:avLst/>
          </a:prstGeom>
        </p:spPr>
        <p:txBody>
          <a:bodyPr wrap="square">
            <a:spAutoFit/>
          </a:bodyPr>
          <a:lstStyle/>
          <a:p>
            <a:pPr algn="ctr"/>
            <a:r>
              <a:rPr lang="ru-RU" sz="1400" b="1" i="1" dirty="0">
                <a:solidFill>
                  <a:srgbClr val="18B3F8"/>
                </a:solidFill>
                <a:latin typeface="Garamond" pitchFamily="18" charset="0"/>
              </a:rPr>
              <a:t>Здравоохранение</a:t>
            </a:r>
            <a:endParaRPr lang="ru-RU" sz="1400" dirty="0">
              <a:solidFill>
                <a:srgbClr val="18B3F8"/>
              </a:solidFill>
              <a:latin typeface="Garamond" pitchFamily="18" charset="0"/>
            </a:endParaRPr>
          </a:p>
        </p:txBody>
      </p:sp>
      <p:sp>
        <p:nvSpPr>
          <p:cNvPr id="29" name="Rectangle 3"/>
          <p:cNvSpPr>
            <a:spLocks noChangeArrowheads="1"/>
          </p:cNvSpPr>
          <p:nvPr/>
        </p:nvSpPr>
        <p:spPr bwMode="auto">
          <a:xfrm>
            <a:off x="376042" y="625287"/>
            <a:ext cx="3214710" cy="27597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lnSpc>
                <a:spcPts val="1250"/>
              </a:lnSpc>
              <a:spcBef>
                <a:spcPct val="0"/>
              </a:spcBef>
              <a:spcAft>
                <a:spcPct val="0"/>
              </a:spcAft>
            </a:pPr>
            <a:r>
              <a:rPr lang="ru-RU" sz="1100" dirty="0">
                <a:solidFill>
                  <a:srgbClr val="000000"/>
                </a:solidFill>
                <a:latin typeface="Garamond" pitchFamily="18" charset="0"/>
              </a:rPr>
              <a:t>Отрасль здравоохранение в Кашинском муниципальном округе представлена ГБУЗ Тверской области «</a:t>
            </a:r>
            <a:r>
              <a:rPr lang="ru-RU" sz="1100" dirty="0" err="1">
                <a:solidFill>
                  <a:srgbClr val="000000"/>
                </a:solidFill>
                <a:latin typeface="Garamond" pitchFamily="18" charset="0"/>
              </a:rPr>
              <a:t>Кашинская</a:t>
            </a:r>
            <a:r>
              <a:rPr lang="ru-RU" sz="1100" dirty="0">
                <a:solidFill>
                  <a:srgbClr val="000000"/>
                </a:solidFill>
                <a:latin typeface="Garamond" pitchFamily="18" charset="0"/>
              </a:rPr>
              <a:t> ЦРБ», а также ГБУЗ Тверской области «Тверская станция скорой медицинской помощи» Подстанция скорой медицинской помощи г. Кашин, ГБУЗ Тверской области «</a:t>
            </a:r>
            <a:r>
              <a:rPr lang="ru-RU" sz="1100" dirty="0" err="1">
                <a:solidFill>
                  <a:srgbClr val="000000"/>
                </a:solidFill>
                <a:latin typeface="Garamond" pitchFamily="18" charset="0"/>
              </a:rPr>
              <a:t>Кашинская</a:t>
            </a:r>
            <a:r>
              <a:rPr lang="ru-RU" sz="1100" dirty="0">
                <a:solidFill>
                  <a:srgbClr val="000000"/>
                </a:solidFill>
                <a:latin typeface="Garamond" pitchFamily="18" charset="0"/>
              </a:rPr>
              <a:t> стоматологическая поликлиника». В структуру ГБУЗ Тверской области «</a:t>
            </a:r>
            <a:r>
              <a:rPr lang="ru-RU" sz="1100" dirty="0" err="1">
                <a:solidFill>
                  <a:srgbClr val="000000"/>
                </a:solidFill>
                <a:latin typeface="Garamond" pitchFamily="18" charset="0"/>
              </a:rPr>
              <a:t>Кашинская</a:t>
            </a:r>
            <a:r>
              <a:rPr lang="ru-RU" sz="1100" dirty="0">
                <a:solidFill>
                  <a:srgbClr val="000000"/>
                </a:solidFill>
                <a:latin typeface="Garamond" pitchFamily="18" charset="0"/>
              </a:rPr>
              <a:t> ЦРБ» входят: взрослая поликлиника в г. Кашин, детская поликлиника в г. Кашин, женская поликлиника в г. Кашин, 9 Фельдшерско-акушерских пунктов, расположенных в д. </a:t>
            </a:r>
            <a:r>
              <a:rPr lang="ru-RU" sz="1100" dirty="0" err="1">
                <a:solidFill>
                  <a:srgbClr val="000000"/>
                </a:solidFill>
                <a:latin typeface="Garamond" pitchFamily="18" charset="0"/>
              </a:rPr>
              <a:t>Савцыно</a:t>
            </a:r>
            <a:r>
              <a:rPr lang="ru-RU" sz="1100" dirty="0">
                <a:solidFill>
                  <a:srgbClr val="000000"/>
                </a:solidFill>
                <a:latin typeface="Garamond" pitchFamily="18" charset="0"/>
              </a:rPr>
              <a:t>, д. </a:t>
            </a:r>
            <a:r>
              <a:rPr lang="ru-RU" sz="1100" dirty="0" err="1">
                <a:solidFill>
                  <a:srgbClr val="000000"/>
                </a:solidFill>
                <a:latin typeface="Garamond" pitchFamily="18" charset="0"/>
              </a:rPr>
              <a:t>Тиволино</a:t>
            </a:r>
            <a:r>
              <a:rPr lang="ru-RU" sz="1100" dirty="0">
                <a:solidFill>
                  <a:srgbClr val="000000"/>
                </a:solidFill>
                <a:latin typeface="Garamond" pitchFamily="18" charset="0"/>
              </a:rPr>
              <a:t>, д. </a:t>
            </a:r>
            <a:r>
              <a:rPr lang="ru-RU" sz="1100" dirty="0" err="1">
                <a:solidFill>
                  <a:srgbClr val="000000"/>
                </a:solidFill>
                <a:latin typeface="Garamond" pitchFamily="18" charset="0"/>
              </a:rPr>
              <a:t>Эскино</a:t>
            </a:r>
            <a:r>
              <a:rPr lang="ru-RU" sz="1100" dirty="0">
                <a:solidFill>
                  <a:srgbClr val="000000"/>
                </a:solidFill>
                <a:latin typeface="Garamond" pitchFamily="18" charset="0"/>
              </a:rPr>
              <a:t>, д. </a:t>
            </a:r>
            <a:r>
              <a:rPr lang="ru-RU" sz="1100" dirty="0" err="1">
                <a:solidFill>
                  <a:srgbClr val="000000"/>
                </a:solidFill>
                <a:latin typeface="Garamond" pitchFamily="18" charset="0"/>
              </a:rPr>
              <a:t>Леушино</a:t>
            </a:r>
            <a:r>
              <a:rPr lang="ru-RU" sz="1100" dirty="0">
                <a:solidFill>
                  <a:srgbClr val="000000"/>
                </a:solidFill>
                <a:latin typeface="Garamond" pitchFamily="18" charset="0"/>
              </a:rPr>
              <a:t>, д. </a:t>
            </a:r>
            <a:r>
              <a:rPr lang="ru-RU" sz="1100" dirty="0" err="1">
                <a:solidFill>
                  <a:srgbClr val="000000"/>
                </a:solidFill>
                <a:latin typeface="Garamond" pitchFamily="18" charset="0"/>
              </a:rPr>
              <a:t>Филипищево</a:t>
            </a:r>
            <a:r>
              <a:rPr lang="ru-RU" sz="1100" dirty="0">
                <a:solidFill>
                  <a:srgbClr val="000000"/>
                </a:solidFill>
                <a:latin typeface="Garamond" pitchFamily="18" charset="0"/>
              </a:rPr>
              <a:t>, д. </a:t>
            </a:r>
            <a:r>
              <a:rPr lang="ru-RU" sz="1100" dirty="0" err="1">
                <a:solidFill>
                  <a:srgbClr val="000000"/>
                </a:solidFill>
                <a:latin typeface="Garamond" pitchFamily="18" charset="0"/>
              </a:rPr>
              <a:t>Пестриково</a:t>
            </a:r>
            <a:r>
              <a:rPr lang="ru-RU" sz="1100" dirty="0">
                <a:solidFill>
                  <a:srgbClr val="000000"/>
                </a:solidFill>
                <a:latin typeface="Garamond" pitchFamily="18" charset="0"/>
              </a:rPr>
              <a:t>, д. </a:t>
            </a:r>
            <a:r>
              <a:rPr lang="ru-RU" sz="1100" dirty="0" err="1">
                <a:solidFill>
                  <a:srgbClr val="000000"/>
                </a:solidFill>
                <a:latin typeface="Garamond" pitchFamily="18" charset="0"/>
              </a:rPr>
              <a:t>Данильцево</a:t>
            </a:r>
            <a:r>
              <a:rPr lang="ru-RU" sz="1100" dirty="0">
                <a:solidFill>
                  <a:srgbClr val="000000"/>
                </a:solidFill>
                <a:latin typeface="Garamond" pitchFamily="18" charset="0"/>
              </a:rPr>
              <a:t>, д. </a:t>
            </a:r>
            <a:r>
              <a:rPr lang="ru-RU" sz="1100" dirty="0" err="1">
                <a:solidFill>
                  <a:srgbClr val="000000"/>
                </a:solidFill>
                <a:latin typeface="Garamond" pitchFamily="18" charset="0"/>
              </a:rPr>
              <a:t>Щекотово</a:t>
            </a:r>
            <a:r>
              <a:rPr lang="ru-RU" sz="1100" dirty="0">
                <a:solidFill>
                  <a:srgbClr val="000000"/>
                </a:solidFill>
                <a:latin typeface="Garamond" pitchFamily="18" charset="0"/>
              </a:rPr>
              <a:t>, д. Устиново.  </a:t>
            </a:r>
          </a:p>
          <a:p>
            <a:pPr lvl="0" algn="just" fontAlgn="base">
              <a:lnSpc>
                <a:spcPts val="1250"/>
              </a:lnSpc>
              <a:spcBef>
                <a:spcPct val="0"/>
              </a:spcBef>
              <a:spcAft>
                <a:spcPct val="0"/>
              </a:spcAft>
            </a:pPr>
            <a:r>
              <a:rPr lang="ru-RU" sz="1100" dirty="0">
                <a:latin typeface="Garamond" pitchFamily="18" charset="0"/>
                <a:ea typeface="Calibri" pitchFamily="34" charset="0"/>
                <a:cs typeface="Times New Roman" pitchFamily="18" charset="0"/>
              </a:rPr>
              <a:t> </a:t>
            </a:r>
          </a:p>
        </p:txBody>
      </p:sp>
      <p:sp>
        <p:nvSpPr>
          <p:cNvPr id="30" name="Rectangle 1"/>
          <p:cNvSpPr>
            <a:spLocks noChangeArrowheads="1"/>
          </p:cNvSpPr>
          <p:nvPr/>
        </p:nvSpPr>
        <p:spPr bwMode="auto">
          <a:xfrm>
            <a:off x="3615538" y="652179"/>
            <a:ext cx="3260128"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ru-RU" sz="1100" dirty="0">
                <a:latin typeface="Garamond" pitchFamily="18" charset="0"/>
                <a:ea typeface="Times New Roman" pitchFamily="18" charset="0"/>
              </a:rPr>
              <a:t>В Кашинском муниципальном округе  функционирует </a:t>
            </a:r>
            <a:r>
              <a:rPr lang="ru-RU" sz="1100" dirty="0">
                <a:solidFill>
                  <a:srgbClr val="000000"/>
                </a:solidFill>
                <a:latin typeface="Garamond" pitchFamily="18" charset="0"/>
              </a:rPr>
              <a:t>9 дошкольных образовательных организаций и их 6 обособленных структурных подразделений, 4 дошкольных группы, 6 общеобразовательных организаций и их 4 обособленных структурных подразделения.</a:t>
            </a:r>
            <a:endParaRPr lang="ru-RU" sz="1100" dirty="0">
              <a:solidFill>
                <a:srgbClr val="000000"/>
              </a:solidFill>
              <a:latin typeface="Garamond" pitchFamily="18" charset="0"/>
              <a:ea typeface="Times New Roman" pitchFamily="18" charset="0"/>
            </a:endParaRPr>
          </a:p>
          <a:p>
            <a:pPr indent="177800" algn="just" fontAlgn="base">
              <a:spcBef>
                <a:spcPct val="0"/>
              </a:spcBef>
              <a:spcAft>
                <a:spcPct val="0"/>
              </a:spcAft>
            </a:pPr>
            <a:r>
              <a:rPr lang="ru-RU" sz="1100" dirty="0">
                <a:latin typeface="Garamond" pitchFamily="18" charset="0"/>
              </a:rPr>
              <a:t>Дополнительное образование в округе представлено тремя учреждениями: Спортивная школа (</a:t>
            </a:r>
            <a:r>
              <a:rPr lang="ru-RU" sz="1100" dirty="0">
                <a:latin typeface="Garamond" pitchFamily="18" charset="0"/>
                <a:ea typeface="Times New Roman" pitchFamily="18" charset="0"/>
              </a:rPr>
              <a:t>секции лыжных гонок, самбо и дзюдо, футбола, борьбы, стрельбы)</a:t>
            </a:r>
            <a:r>
              <a:rPr lang="ru-RU" sz="1100" dirty="0">
                <a:latin typeface="Garamond" pitchFamily="18" charset="0"/>
              </a:rPr>
              <a:t>, Дом детского творчества (</a:t>
            </a:r>
            <a:r>
              <a:rPr lang="ru-RU" sz="1100" dirty="0">
                <a:latin typeface="Garamond" pitchFamily="18" charset="0"/>
                <a:ea typeface="Times New Roman" pitchFamily="18" charset="0"/>
              </a:rPr>
              <a:t>художественно-творческая направленность, хореографическое творчество)</a:t>
            </a:r>
            <a:r>
              <a:rPr lang="ru-RU" sz="1100" dirty="0">
                <a:latin typeface="Garamond" pitchFamily="18" charset="0"/>
              </a:rPr>
              <a:t> и Детская школа искусств (</a:t>
            </a:r>
            <a:r>
              <a:rPr lang="ru-RU" sz="1100" dirty="0">
                <a:latin typeface="Garamond" pitchFamily="18" charset="0"/>
                <a:ea typeface="Times New Roman" pitchFamily="18" charset="0"/>
              </a:rPr>
              <a:t>фортепиано, баян и аккордеон, духовые и народные инструменты, синтезатор, хор, хореография)</a:t>
            </a:r>
            <a:r>
              <a:rPr lang="ru-RU" sz="1100" dirty="0">
                <a:latin typeface="Garamond" pitchFamily="18" charset="0"/>
              </a:rPr>
              <a:t>. </a:t>
            </a:r>
            <a:r>
              <a:rPr lang="ru-RU" sz="1100" dirty="0">
                <a:solidFill>
                  <a:srgbClr val="000000"/>
                </a:solidFill>
                <a:latin typeface="Garamond" pitchFamily="18" charset="0"/>
              </a:rPr>
              <a:t>Профессиональное образование в округе представлено двумя учреждениями: ГБПОУ «</a:t>
            </a:r>
            <a:r>
              <a:rPr lang="ru-RU" sz="1100" dirty="0" err="1">
                <a:solidFill>
                  <a:srgbClr val="000000"/>
                </a:solidFill>
                <a:latin typeface="Garamond" pitchFamily="18" charset="0"/>
              </a:rPr>
              <a:t>Кашинский</a:t>
            </a:r>
            <a:r>
              <a:rPr lang="ru-RU" sz="1100" dirty="0">
                <a:solidFill>
                  <a:srgbClr val="000000"/>
                </a:solidFill>
                <a:latin typeface="Garamond" pitchFamily="18" charset="0"/>
              </a:rPr>
              <a:t> медицинский колледж», ГБП ОУ «</a:t>
            </a:r>
            <a:r>
              <a:rPr lang="ru-RU" sz="1100" dirty="0" err="1">
                <a:solidFill>
                  <a:srgbClr val="000000"/>
                </a:solidFill>
                <a:latin typeface="Garamond" pitchFamily="18" charset="0"/>
              </a:rPr>
              <a:t>Кашинский</a:t>
            </a:r>
            <a:r>
              <a:rPr lang="ru-RU" sz="1100" dirty="0">
                <a:solidFill>
                  <a:srgbClr val="000000"/>
                </a:solidFill>
                <a:latin typeface="Garamond" pitchFamily="18" charset="0"/>
              </a:rPr>
              <a:t> колледж». </a:t>
            </a:r>
            <a:r>
              <a:rPr lang="ru-RU" sz="1100" dirty="0">
                <a:latin typeface="Garamond" pitchFamily="18" charset="0"/>
                <a:ea typeface="Times New Roman" pitchFamily="18" charset="0"/>
              </a:rPr>
              <a:t> </a:t>
            </a:r>
          </a:p>
        </p:txBody>
      </p:sp>
      <p:sp>
        <p:nvSpPr>
          <p:cNvPr id="31" name="Rectangle 2"/>
          <p:cNvSpPr>
            <a:spLocks noChangeArrowheads="1"/>
          </p:cNvSpPr>
          <p:nvPr/>
        </p:nvSpPr>
        <p:spPr bwMode="auto">
          <a:xfrm>
            <a:off x="4144256" y="422186"/>
            <a:ext cx="250033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ru-RU" sz="1400" b="1" i="1" u="none" strike="noStrike" cap="none" normalizeH="0" baseline="0" dirty="0">
                <a:ln>
                  <a:noFill/>
                </a:ln>
                <a:solidFill>
                  <a:srgbClr val="18B3F8"/>
                </a:solidFill>
                <a:effectLst/>
                <a:latin typeface="Garamond" pitchFamily="18" charset="0"/>
                <a:ea typeface="Times New Roman" pitchFamily="18" charset="0"/>
              </a:rPr>
              <a:t>Образование</a:t>
            </a:r>
            <a:endParaRPr kumimoji="0" lang="ru-RU" sz="1400" b="0" i="0" u="none" strike="noStrike" cap="none" normalizeH="0" baseline="0" dirty="0">
              <a:ln>
                <a:noFill/>
              </a:ln>
              <a:solidFill>
                <a:srgbClr val="18B3F8"/>
              </a:solidFill>
              <a:effectLst/>
              <a:latin typeface="Garamond"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photo.russian-church.ru/4/2/5/1000-865-1d6b6.jpg"/>
          <p:cNvPicPr>
            <a:picLocks noChangeAspect="1" noChangeArrowheads="1"/>
          </p:cNvPicPr>
          <p:nvPr/>
        </p:nvPicPr>
        <p:blipFill>
          <a:blip r:embed="rId2" cstate="print"/>
          <a:srcRect/>
          <a:stretch>
            <a:fillRect/>
          </a:stretch>
        </p:blipFill>
        <p:spPr bwMode="auto">
          <a:xfrm>
            <a:off x="492897" y="2567412"/>
            <a:ext cx="2486449" cy="2741399"/>
          </a:xfrm>
          <a:prstGeom prst="rect">
            <a:avLst/>
          </a:prstGeom>
          <a:noFill/>
        </p:spPr>
      </p:pic>
      <p:sp>
        <p:nvSpPr>
          <p:cNvPr id="5" name="Прямоугольник 4"/>
          <p:cNvSpPr/>
          <p:nvPr/>
        </p:nvSpPr>
        <p:spPr>
          <a:xfrm>
            <a:off x="324000" y="180000"/>
            <a:ext cx="6480000" cy="230832"/>
          </a:xfrm>
          <a:prstGeom prst="rect">
            <a:avLst/>
          </a:prstGeom>
        </p:spPr>
        <p:txBody>
          <a:bodyPr wrap="square">
            <a:spAutoFit/>
          </a:bodyPr>
          <a:lstStyle/>
          <a:p>
            <a:r>
              <a:rPr lang="ru-RU" sz="900" dirty="0">
                <a:solidFill>
                  <a:schemeClr val="tx1">
                    <a:lumMod val="50000"/>
                    <a:lumOff val="50000"/>
                  </a:schemeClr>
                </a:solidFill>
              </a:rPr>
              <a:t>Характеристика Кашинского муниципального округа / Туризм</a:t>
            </a:r>
          </a:p>
        </p:txBody>
      </p:sp>
      <p:sp>
        <p:nvSpPr>
          <p:cNvPr id="8" name="Номер слайда 7"/>
          <p:cNvSpPr>
            <a:spLocks noGrp="1"/>
          </p:cNvSpPr>
          <p:nvPr>
            <p:ph type="sldNum" sz="quarter" idx="12"/>
          </p:nvPr>
        </p:nvSpPr>
        <p:spPr>
          <a:xfrm>
            <a:off x="0" y="6782951"/>
            <a:ext cx="1663541" cy="381437"/>
          </a:xfrm>
        </p:spPr>
        <p:txBody>
          <a:bodyPr/>
          <a:lstStyle/>
          <a:p>
            <a:pPr algn="l"/>
            <a:fld id="{725C68B6-61C2-468F-89AB-4B9F7531AA68}" type="slidenum">
              <a:rPr lang="ru-RU" i="1" smtClean="0"/>
              <a:pPr algn="l"/>
              <a:t>21</a:t>
            </a:fld>
            <a:endParaRPr lang="ru-RU" i="1" dirty="0"/>
          </a:p>
        </p:txBody>
      </p:sp>
      <p:sp>
        <p:nvSpPr>
          <p:cNvPr id="9" name="Прямоугольник 8"/>
          <p:cNvSpPr/>
          <p:nvPr/>
        </p:nvSpPr>
        <p:spPr>
          <a:xfrm>
            <a:off x="492897" y="438922"/>
            <a:ext cx="6143668" cy="3139321"/>
          </a:xfrm>
          <a:prstGeom prst="rect">
            <a:avLst/>
          </a:prstGeom>
        </p:spPr>
        <p:txBody>
          <a:bodyPr wrap="square">
            <a:spAutoFit/>
          </a:bodyPr>
          <a:lstStyle/>
          <a:p>
            <a:pPr algn="ctr"/>
            <a:endParaRPr lang="ru-RU" sz="1100" dirty="0">
              <a:solidFill>
                <a:srgbClr val="18B3F8"/>
              </a:solidFill>
              <a:latin typeface="Garamond" pitchFamily="18" charset="0"/>
              <a:cs typeface="Times New Roman" pitchFamily="18" charset="0"/>
            </a:endParaRPr>
          </a:p>
          <a:p>
            <a:pPr algn="ctr"/>
            <a:r>
              <a:rPr lang="ru-RU" sz="1100" b="1" dirty="0">
                <a:solidFill>
                  <a:srgbClr val="18B3F8"/>
                </a:solidFill>
                <a:latin typeface="Garamond" pitchFamily="18" charset="0"/>
                <a:cs typeface="Times New Roman" pitchFamily="18" charset="0"/>
              </a:rPr>
              <a:t>Кашин является духовным центром Тверской области</a:t>
            </a:r>
            <a:endParaRPr lang="ru-RU" sz="1100" b="1" dirty="0">
              <a:solidFill>
                <a:srgbClr val="000000"/>
              </a:solidFill>
              <a:latin typeface="Garamond" pitchFamily="18" charset="0"/>
              <a:cs typeface="Times New Roman" pitchFamily="18" charset="0"/>
            </a:endParaRPr>
          </a:p>
          <a:p>
            <a:pPr algn="just"/>
            <a:r>
              <a:rPr lang="ru-RU" sz="1100" dirty="0">
                <a:solidFill>
                  <a:srgbClr val="000000"/>
                </a:solidFill>
                <a:latin typeface="Garamond" pitchFamily="18" charset="0"/>
                <a:cs typeface="Times New Roman" pitchFamily="18" charset="0"/>
              </a:rPr>
              <a:t>Воскресенский собор (Х</a:t>
            </a:r>
            <a:r>
              <a:rPr lang="en-US" sz="1100" dirty="0">
                <a:solidFill>
                  <a:srgbClr val="000000"/>
                </a:solidFill>
                <a:latin typeface="Garamond" pitchFamily="18" charset="0"/>
                <a:cs typeface="Times New Roman" pitchFamily="18" charset="0"/>
              </a:rPr>
              <a:t>I</a:t>
            </a:r>
            <a:r>
              <a:rPr lang="ru-RU" sz="1100" dirty="0">
                <a:solidFill>
                  <a:srgbClr val="000000"/>
                </a:solidFill>
                <a:latin typeface="Garamond" pitchFamily="18" charset="0"/>
                <a:cs typeface="Times New Roman" pitchFamily="18" charset="0"/>
              </a:rPr>
              <a:t>Х в.) стоит на самом возвышенном месте города, так называемой Духовой горе, где в Х</a:t>
            </a:r>
            <a:r>
              <a:rPr lang="en-US" sz="1100" dirty="0">
                <a:solidFill>
                  <a:srgbClr val="000000"/>
                </a:solidFill>
                <a:latin typeface="Garamond" pitchFamily="18" charset="0"/>
                <a:cs typeface="Times New Roman" pitchFamily="18" charset="0"/>
              </a:rPr>
              <a:t>III</a:t>
            </a:r>
            <a:r>
              <a:rPr lang="ru-RU" sz="1100" dirty="0">
                <a:solidFill>
                  <a:srgbClr val="000000"/>
                </a:solidFill>
                <a:latin typeface="Garamond" pitchFamily="18" charset="0"/>
                <a:cs typeface="Times New Roman" pitchFamily="18" charset="0"/>
              </a:rPr>
              <a:t>-Х</a:t>
            </a:r>
            <a:r>
              <a:rPr lang="en-US" sz="1100" dirty="0">
                <a:solidFill>
                  <a:srgbClr val="000000"/>
                </a:solidFill>
                <a:latin typeface="Garamond" pitchFamily="18" charset="0"/>
                <a:cs typeface="Times New Roman" pitchFamily="18" charset="0"/>
              </a:rPr>
              <a:t>V</a:t>
            </a:r>
            <a:r>
              <a:rPr lang="ru-RU" sz="1100" dirty="0">
                <a:solidFill>
                  <a:srgbClr val="000000"/>
                </a:solidFill>
                <a:latin typeface="Garamond" pitchFamily="18" charset="0"/>
                <a:cs typeface="Times New Roman" pitchFamily="18" charset="0"/>
              </a:rPr>
              <a:t> в.в. были сооружены мощные укрепления, земляные валы и рвы, деревянные стеры и башни. Долгое время это был главный храм города.  </a:t>
            </a:r>
          </a:p>
          <a:p>
            <a:pPr algn="just"/>
            <a:r>
              <a:rPr lang="ru-RU" sz="1100" dirty="0">
                <a:latin typeface="Garamond" pitchFamily="18" charset="0"/>
              </a:rPr>
              <a:t>Вознесенский храм - кафедральный собор в честь Вознесения Господня в городе Кашине Тверской епархии. Каменный храм был построен в 1799 году. На его месте раньше была деревянная Вознесенская церковь, уничтоженная в 1709 году. Это второе после Воскресенского собора крупномасштабное сооружение в городе.</a:t>
            </a:r>
            <a:endParaRPr lang="ru-RU" sz="1100" dirty="0">
              <a:solidFill>
                <a:srgbClr val="000000"/>
              </a:solidFill>
              <a:latin typeface="Garamond" pitchFamily="18" charset="0"/>
              <a:cs typeface="Times New Roman" pitchFamily="18" charset="0"/>
            </a:endParaRPr>
          </a:p>
          <a:p>
            <a:pPr algn="just"/>
            <a:r>
              <a:rPr lang="ru-RU" sz="1100" dirty="0">
                <a:solidFill>
                  <a:srgbClr val="000000"/>
                </a:solidFill>
                <a:latin typeface="Garamond" pitchFamily="18" charset="0"/>
                <a:cs typeface="Times New Roman" pitchFamily="18" charset="0"/>
              </a:rPr>
              <a:t>Церковь Петра и Павла. Впервые упомянута в 17 веке. Каменный храм был построен в 18 веке на месте обветшалой церкви. Церковь примечательна тем, что значительная часть  убранства церкви и икон пожертвовано прихожанами.</a:t>
            </a:r>
          </a:p>
          <a:p>
            <a:pPr algn="just"/>
            <a:r>
              <a:rPr lang="ru-RU" sz="1100" dirty="0">
                <a:solidFill>
                  <a:srgbClr val="000000"/>
                </a:solidFill>
                <a:latin typeface="Garamond" pitchFamily="18" charset="0"/>
                <a:cs typeface="Times New Roman" pitchFamily="18" charset="0"/>
              </a:rPr>
              <a:t>Церковь Рождества Христова. В 18 веке деревянная постройка была заменена каменной и представляла собой небольшой храм, одноглавый, с трёхъярусной колокольней, увенчанный шпилем, затем она была расширена, посредством пристройки трапезной. В настоящее время это постоянно действующая церковь. </a:t>
            </a:r>
          </a:p>
          <a:p>
            <a:pPr algn="just"/>
            <a:r>
              <a:rPr lang="ru-RU" sz="1100" dirty="0" err="1">
                <a:solidFill>
                  <a:srgbClr val="000000"/>
                </a:solidFill>
                <a:latin typeface="Garamond" pitchFamily="18" charset="0"/>
                <a:cs typeface="Times New Roman" pitchFamily="18" charset="0"/>
              </a:rPr>
              <a:t>Крестознаменская</a:t>
            </a:r>
            <a:r>
              <a:rPr lang="ru-RU" sz="1100" dirty="0">
                <a:solidFill>
                  <a:srgbClr val="000000"/>
                </a:solidFill>
                <a:latin typeface="Garamond" pitchFamily="18" charset="0"/>
                <a:cs typeface="Times New Roman" pitchFamily="18" charset="0"/>
              </a:rPr>
              <a:t> церковь – небольшая, скромная, подобная большинству </a:t>
            </a:r>
            <a:r>
              <a:rPr lang="ru-RU" sz="1100" dirty="0" err="1">
                <a:solidFill>
                  <a:srgbClr val="000000"/>
                </a:solidFill>
                <a:latin typeface="Garamond" pitchFamily="18" charset="0"/>
                <a:cs typeface="Times New Roman" pitchFamily="18" charset="0"/>
              </a:rPr>
              <a:t>кашинских</a:t>
            </a:r>
            <a:r>
              <a:rPr lang="ru-RU" sz="1100" dirty="0">
                <a:solidFill>
                  <a:srgbClr val="000000"/>
                </a:solidFill>
                <a:latin typeface="Garamond" pitchFamily="18" charset="0"/>
                <a:cs typeface="Times New Roman" pitchFamily="18" charset="0"/>
              </a:rPr>
              <a:t> храмов второй половины 18 века. В 19 веке храм был расширен, была воздвигнута колокольня со шпилем. </a:t>
            </a:r>
          </a:p>
        </p:txBody>
      </p:sp>
      <p:pic>
        <p:nvPicPr>
          <p:cNvPr id="9218" name="Picture 2" descr="http://img-5.photosight.ru/a7b/6614931_xlarge.jpg"/>
          <p:cNvPicPr>
            <a:picLocks noChangeAspect="1" noChangeArrowheads="1"/>
          </p:cNvPicPr>
          <p:nvPr/>
        </p:nvPicPr>
        <p:blipFill>
          <a:blip r:embed="rId3" cstate="print"/>
          <a:srcRect/>
          <a:stretch>
            <a:fillRect/>
          </a:stretch>
        </p:blipFill>
        <p:spPr bwMode="auto">
          <a:xfrm>
            <a:off x="1064401" y="5092686"/>
            <a:ext cx="3654862" cy="2071702"/>
          </a:xfrm>
          <a:prstGeom prst="rect">
            <a:avLst/>
          </a:prstGeom>
          <a:noFill/>
        </p:spPr>
      </p:pic>
      <p:pic>
        <p:nvPicPr>
          <p:cNvPr id="9224" name="Picture 8" descr="https://avatars.mds.yandex.net/get-pdb/33827/996ab666-6c16-4e95-99c5-b18918848c70/s1200"/>
          <p:cNvPicPr>
            <a:picLocks noChangeAspect="1" noChangeArrowheads="1"/>
          </p:cNvPicPr>
          <p:nvPr/>
        </p:nvPicPr>
        <p:blipFill>
          <a:blip r:embed="rId4"/>
          <a:srcRect/>
          <a:stretch>
            <a:fillRect/>
          </a:stretch>
        </p:blipFill>
        <p:spPr bwMode="auto">
          <a:xfrm>
            <a:off x="4279111" y="3582194"/>
            <a:ext cx="2367542" cy="3286148"/>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24000" y="180000"/>
            <a:ext cx="6480000" cy="230832"/>
          </a:xfrm>
          <a:prstGeom prst="rect">
            <a:avLst/>
          </a:prstGeom>
        </p:spPr>
        <p:txBody>
          <a:bodyPr wrap="square">
            <a:spAutoFit/>
          </a:bodyPr>
          <a:lstStyle/>
          <a:p>
            <a:pPr algn="r"/>
            <a:r>
              <a:rPr lang="ru-RU" sz="900" dirty="0">
                <a:solidFill>
                  <a:schemeClr val="tx1">
                    <a:lumMod val="50000"/>
                    <a:lumOff val="50000"/>
                  </a:schemeClr>
                </a:solidFill>
              </a:rPr>
              <a:t>Характеристика Кашинского муниципального округа / Туризм</a:t>
            </a:r>
          </a:p>
        </p:txBody>
      </p:sp>
      <p:sp>
        <p:nvSpPr>
          <p:cNvPr id="8" name="Номер слайда 7"/>
          <p:cNvSpPr>
            <a:spLocks noGrp="1"/>
          </p:cNvSpPr>
          <p:nvPr>
            <p:ph type="sldNum" sz="quarter" idx="12"/>
          </p:nvPr>
        </p:nvSpPr>
        <p:spPr>
          <a:xfrm>
            <a:off x="5465922" y="6782951"/>
            <a:ext cx="1663541" cy="381437"/>
          </a:xfrm>
        </p:spPr>
        <p:txBody>
          <a:bodyPr/>
          <a:lstStyle/>
          <a:p>
            <a:fld id="{725C68B6-61C2-468F-89AB-4B9F7531AA68}" type="slidenum">
              <a:rPr lang="ru-RU" i="1" smtClean="0"/>
              <a:pPr/>
              <a:t>22</a:t>
            </a:fld>
            <a:endParaRPr lang="ru-RU" i="1" dirty="0"/>
          </a:p>
        </p:txBody>
      </p:sp>
      <p:sp>
        <p:nvSpPr>
          <p:cNvPr id="9" name="Прямоугольник 8"/>
          <p:cNvSpPr/>
          <p:nvPr/>
        </p:nvSpPr>
        <p:spPr>
          <a:xfrm>
            <a:off x="0" y="796112"/>
            <a:ext cx="6850879" cy="2031325"/>
          </a:xfrm>
          <a:prstGeom prst="rect">
            <a:avLst/>
          </a:prstGeom>
        </p:spPr>
        <p:txBody>
          <a:bodyPr wrap="square">
            <a:spAutoFit/>
          </a:bodyPr>
          <a:lstStyle/>
          <a:p>
            <a:pPr algn="ctr"/>
            <a:r>
              <a:rPr lang="ru-RU" sz="1100" b="1" dirty="0">
                <a:solidFill>
                  <a:srgbClr val="18B3F8"/>
                </a:solidFill>
                <a:latin typeface="Garamond" pitchFamily="18" charset="0"/>
                <a:cs typeface="Times New Roman" pitchFamily="18" charset="0"/>
              </a:rPr>
              <a:t>Санаторий «Кашин»</a:t>
            </a:r>
          </a:p>
          <a:p>
            <a:pPr marL="342900" indent="-342900" algn="just"/>
            <a:r>
              <a:rPr lang="ru-RU" sz="1100" dirty="0">
                <a:solidFill>
                  <a:srgbClr val="000000"/>
                </a:solidFill>
                <a:latin typeface="Garamond" pitchFamily="18" charset="0"/>
                <a:cs typeface="Times New Roman" pitchFamily="18" charset="0"/>
              </a:rPr>
              <a:t>          На территории г. Кашин располагается старейшая здравница Тверской губернии санаторий «Кашин», 140 летний юбилей праздновался в 2024 году. Санаторий «Кашин» расположен на территории 11 гектар (8 глубинных скважин с минеральной водой, речка </a:t>
            </a:r>
            <a:r>
              <a:rPr lang="ru-RU" sz="1100" dirty="0" err="1">
                <a:solidFill>
                  <a:srgbClr val="000000"/>
                </a:solidFill>
                <a:latin typeface="Garamond" pitchFamily="18" charset="0"/>
                <a:cs typeface="Times New Roman" pitchFamily="18" charset="0"/>
              </a:rPr>
              <a:t>Кашинка</a:t>
            </a:r>
            <a:r>
              <a:rPr lang="ru-RU" sz="1100" dirty="0">
                <a:solidFill>
                  <a:srgbClr val="000000"/>
                </a:solidFill>
                <a:latin typeface="Garamond" pitchFamily="18" charset="0"/>
                <a:cs typeface="Times New Roman" pitchFamily="18" charset="0"/>
              </a:rPr>
              <a:t>, пруд) в экологически чистом районе Тверской области.</a:t>
            </a:r>
          </a:p>
          <a:p>
            <a:pPr marL="342900" indent="-342900" algn="just"/>
            <a:r>
              <a:rPr lang="ru-RU" sz="1100" dirty="0">
                <a:solidFill>
                  <a:srgbClr val="000000"/>
                </a:solidFill>
                <a:latin typeface="Garamond" pitchFamily="18" charset="0"/>
                <a:cs typeface="Times New Roman" pitchFamily="18" charset="0"/>
              </a:rPr>
              <a:t>          Санаторий является бальнеологической здравницей, рассчитан на 350 круглогодичных мест и призван оказывать лечебно-оздоровительные услуги населению по лечению заболеваний органов пищеварения; опорно-двигательного аппарата; нервной системы; гинекологические и урологические </a:t>
            </a:r>
            <a:r>
              <a:rPr lang="ru-RU" sz="1100" dirty="0" err="1">
                <a:solidFill>
                  <a:srgbClr val="000000"/>
                </a:solidFill>
                <a:latin typeface="Garamond" pitchFamily="18" charset="0"/>
                <a:cs typeface="Times New Roman" pitchFamily="18" charset="0"/>
              </a:rPr>
              <a:t>заболевания.Санаторий</a:t>
            </a:r>
            <a:r>
              <a:rPr lang="ru-RU" sz="1100" dirty="0">
                <a:solidFill>
                  <a:srgbClr val="000000"/>
                </a:solidFill>
                <a:latin typeface="Garamond" pitchFamily="18" charset="0"/>
                <a:cs typeface="Times New Roman" pitchFamily="18" charset="0"/>
              </a:rPr>
              <a:t> «Кашин» располагает уникальными природными лечебными факторами: питьевыми лечебными минеральными водами, минеральными водами для приготовления ванн (рассолы) и лечебными грязями (</a:t>
            </a:r>
            <a:r>
              <a:rPr lang="ru-RU" sz="1100" dirty="0" err="1">
                <a:solidFill>
                  <a:srgbClr val="000000"/>
                </a:solidFill>
                <a:latin typeface="Garamond" pitchFamily="18" charset="0"/>
                <a:cs typeface="Times New Roman" pitchFamily="18" charset="0"/>
              </a:rPr>
              <a:t>пелоиды</a:t>
            </a:r>
            <a:r>
              <a:rPr lang="ru-RU" sz="1100" dirty="0">
                <a:solidFill>
                  <a:srgbClr val="000000"/>
                </a:solidFill>
                <a:latin typeface="Garamond" pitchFamily="18" charset="0"/>
                <a:cs typeface="Times New Roman" pitchFamily="18" charset="0"/>
              </a:rPr>
              <a:t>).</a:t>
            </a:r>
          </a:p>
        </p:txBody>
      </p:sp>
      <p:pic>
        <p:nvPicPr>
          <p:cNvPr id="13" name="Picture 23" descr="R:\Work\Графика\Фотографии\Фото Кашина (Щеголева)\К (88).tif"/>
          <p:cNvPicPr>
            <a:picLocks noChangeAspect="1" noChangeArrowheads="1"/>
          </p:cNvPicPr>
          <p:nvPr/>
        </p:nvPicPr>
        <p:blipFill>
          <a:blip r:embed="rId2" cstate="print"/>
          <a:srcRect/>
          <a:stretch>
            <a:fillRect/>
          </a:stretch>
        </p:blipFill>
        <p:spPr bwMode="auto">
          <a:xfrm>
            <a:off x="350021" y="2939252"/>
            <a:ext cx="2401887" cy="3606800"/>
          </a:xfrm>
          <a:prstGeom prst="rect">
            <a:avLst/>
          </a:prstGeom>
          <a:noFill/>
          <a:ln w="9525">
            <a:noFill/>
            <a:miter lim="800000"/>
            <a:headEnd/>
            <a:tailEnd/>
          </a:ln>
        </p:spPr>
      </p:pic>
      <p:pic>
        <p:nvPicPr>
          <p:cNvPr id="14" name="Picture 21" descr="R:\Work\Графика\Фотографии\Фото Кашина (Щеголева)\К (80).tif"/>
          <p:cNvPicPr>
            <a:picLocks noChangeAspect="1" noChangeArrowheads="1" noCrop="1"/>
          </p:cNvPicPr>
          <p:nvPr/>
        </p:nvPicPr>
        <p:blipFill>
          <a:blip r:embed="rId3" cstate="print"/>
          <a:srcRect/>
          <a:stretch>
            <a:fillRect/>
          </a:stretch>
        </p:blipFill>
        <p:spPr bwMode="auto">
          <a:xfrm>
            <a:off x="2921789" y="5010954"/>
            <a:ext cx="3857652" cy="2043930"/>
          </a:xfrm>
          <a:prstGeom prst="rect">
            <a:avLst/>
          </a:prstGeom>
          <a:noFill/>
          <a:ln w="9525">
            <a:noFill/>
            <a:miter lim="800000"/>
            <a:headEnd/>
            <a:tailEnd/>
          </a:ln>
        </p:spPr>
      </p:pic>
      <p:pic>
        <p:nvPicPr>
          <p:cNvPr id="15" name="Picture 22" descr="R:\Work\Графика\Фотографии\Фото Кашина\КАШИН БОЛЬШИЕ\STP67295.JPG"/>
          <p:cNvPicPr>
            <a:picLocks noChangeAspect="1" noChangeArrowheads="1"/>
          </p:cNvPicPr>
          <p:nvPr/>
        </p:nvPicPr>
        <p:blipFill>
          <a:blip r:embed="rId4" cstate="print"/>
          <a:srcRect/>
          <a:stretch>
            <a:fillRect/>
          </a:stretch>
        </p:blipFill>
        <p:spPr bwMode="auto">
          <a:xfrm>
            <a:off x="2921789" y="2724938"/>
            <a:ext cx="3857652" cy="21971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24000" y="180000"/>
            <a:ext cx="6480000" cy="230832"/>
          </a:xfrm>
          <a:prstGeom prst="rect">
            <a:avLst/>
          </a:prstGeom>
        </p:spPr>
        <p:txBody>
          <a:bodyPr wrap="square">
            <a:spAutoFit/>
          </a:bodyPr>
          <a:lstStyle/>
          <a:p>
            <a:r>
              <a:rPr lang="ru-RU" sz="900" dirty="0">
                <a:solidFill>
                  <a:schemeClr val="tx1">
                    <a:lumMod val="50000"/>
                    <a:lumOff val="50000"/>
                  </a:schemeClr>
                </a:solidFill>
              </a:rPr>
              <a:t>Характеристика Кашинского муниципального округа / Туризм</a:t>
            </a:r>
          </a:p>
        </p:txBody>
      </p:sp>
      <p:sp>
        <p:nvSpPr>
          <p:cNvPr id="8" name="Номер слайда 7"/>
          <p:cNvSpPr>
            <a:spLocks noGrp="1"/>
          </p:cNvSpPr>
          <p:nvPr>
            <p:ph type="sldNum" sz="quarter" idx="12"/>
          </p:nvPr>
        </p:nvSpPr>
        <p:spPr>
          <a:xfrm>
            <a:off x="0" y="6654028"/>
            <a:ext cx="1663541" cy="381437"/>
          </a:xfrm>
        </p:spPr>
        <p:txBody>
          <a:bodyPr/>
          <a:lstStyle/>
          <a:p>
            <a:pPr algn="l"/>
            <a:fld id="{725C68B6-61C2-468F-89AB-4B9F7531AA68}" type="slidenum">
              <a:rPr lang="ru-RU" i="1" smtClean="0"/>
              <a:pPr algn="l"/>
              <a:t>23</a:t>
            </a:fld>
            <a:endParaRPr lang="ru-RU" i="1" dirty="0"/>
          </a:p>
        </p:txBody>
      </p:sp>
      <p:sp>
        <p:nvSpPr>
          <p:cNvPr id="9" name="Прямоугольник 8"/>
          <p:cNvSpPr/>
          <p:nvPr/>
        </p:nvSpPr>
        <p:spPr>
          <a:xfrm>
            <a:off x="278583" y="796112"/>
            <a:ext cx="6572296" cy="1446550"/>
          </a:xfrm>
          <a:prstGeom prst="rect">
            <a:avLst/>
          </a:prstGeom>
        </p:spPr>
        <p:txBody>
          <a:bodyPr wrap="square">
            <a:spAutoFit/>
          </a:bodyPr>
          <a:lstStyle/>
          <a:p>
            <a:pPr algn="ctr"/>
            <a:r>
              <a:rPr lang="ru-RU" sz="1100" b="1" dirty="0">
                <a:solidFill>
                  <a:srgbClr val="18B3F8"/>
                </a:solidFill>
                <a:latin typeface="Garamond" pitchFamily="18" charset="0"/>
                <a:cs typeface="Times New Roman" pitchFamily="18" charset="0"/>
              </a:rPr>
              <a:t>Филиал ФГАУ «Оздоровительный комплекс «Дагомыс» Управления делами Президента Российской Федерации «</a:t>
            </a:r>
            <a:r>
              <a:rPr lang="ru-RU" sz="1100" b="1" dirty="0" err="1">
                <a:solidFill>
                  <a:srgbClr val="18B3F8"/>
                </a:solidFill>
                <a:latin typeface="Garamond" pitchFamily="18" charset="0"/>
                <a:cs typeface="Times New Roman" pitchFamily="18" charset="0"/>
              </a:rPr>
              <a:t>Тетьково</a:t>
            </a:r>
            <a:r>
              <a:rPr lang="ru-RU" sz="1100" b="1" dirty="0">
                <a:solidFill>
                  <a:srgbClr val="18B3F8"/>
                </a:solidFill>
                <a:latin typeface="Garamond" pitchFamily="18" charset="0"/>
                <a:cs typeface="Times New Roman" pitchFamily="18" charset="0"/>
              </a:rPr>
              <a:t>»</a:t>
            </a:r>
          </a:p>
          <a:p>
            <a:pPr algn="just"/>
            <a:r>
              <a:rPr lang="ru-RU" sz="1100" dirty="0">
                <a:solidFill>
                  <a:srgbClr val="000000"/>
                </a:solidFill>
                <a:latin typeface="Garamond" pitchFamily="18" charset="0"/>
                <a:cs typeface="Times New Roman" pitchFamily="18" charset="0"/>
              </a:rPr>
              <a:t>          В деревне </a:t>
            </a:r>
            <a:r>
              <a:rPr lang="ru-RU" sz="1100" dirty="0" err="1">
                <a:solidFill>
                  <a:srgbClr val="000000"/>
                </a:solidFill>
                <a:latin typeface="Garamond" pitchFamily="18" charset="0"/>
                <a:cs typeface="Times New Roman" pitchFamily="18" charset="0"/>
              </a:rPr>
              <a:t>Тетьково</a:t>
            </a:r>
            <a:r>
              <a:rPr lang="ru-RU" sz="1100" dirty="0">
                <a:solidFill>
                  <a:srgbClr val="000000"/>
                </a:solidFill>
                <a:latin typeface="Garamond" pitchFamily="18" charset="0"/>
                <a:cs typeface="Times New Roman" pitchFamily="18" charset="0"/>
              </a:rPr>
              <a:t> находится  известный оздоровительный комплекс «</a:t>
            </a:r>
            <a:r>
              <a:rPr lang="ru-RU" sz="1100" dirty="0" err="1">
                <a:solidFill>
                  <a:srgbClr val="000000"/>
                </a:solidFill>
                <a:latin typeface="Garamond" pitchFamily="18" charset="0"/>
                <a:cs typeface="Times New Roman" pitchFamily="18" charset="0"/>
              </a:rPr>
              <a:t>Тетьково</a:t>
            </a:r>
            <a:r>
              <a:rPr lang="ru-RU" sz="1100" dirty="0">
                <a:solidFill>
                  <a:srgbClr val="000000"/>
                </a:solidFill>
                <a:latin typeface="Garamond" pitchFamily="18" charset="0"/>
                <a:cs typeface="Times New Roman" pitchFamily="18" charset="0"/>
              </a:rPr>
              <a:t>». Обновленный в 2024 году комплекс расположился на 25 га лесопарковой зоны вдоль берега реки Медведицы, в живописном уголке Тверской области, на расстоянии 240 км от Москвы и 120 км от Твери. В распоряжении гостей есть все необходимое для комфортного отдыха: несколько спальных корпусов и коттеджей, номера со всеми удобствами, ресторан и кафе, спортивно-оздоровительный комплекс с бассейном, современный тренажерный зал, сауна, баня, медицинский центр, спортивные площадки, парковка, детская площадка.</a:t>
            </a:r>
          </a:p>
        </p:txBody>
      </p:sp>
      <p:pic>
        <p:nvPicPr>
          <p:cNvPr id="2" name="Рисунок 1">
            <a:extLst>
              <a:ext uri="{FF2B5EF4-FFF2-40B4-BE49-F238E27FC236}">
                <a16:creationId xmlns:a16="http://schemas.microsoft.com/office/drawing/2014/main" id="{B1622E19-3380-413D-A2A5-5FE44CC159FE}"/>
              </a:ext>
            </a:extLst>
          </p:cNvPr>
          <p:cNvPicPr>
            <a:picLocks noChangeAspect="1"/>
          </p:cNvPicPr>
          <p:nvPr/>
        </p:nvPicPr>
        <p:blipFill>
          <a:blip r:embed="rId2"/>
          <a:stretch>
            <a:fillRect/>
          </a:stretch>
        </p:blipFill>
        <p:spPr>
          <a:xfrm>
            <a:off x="197777" y="4541079"/>
            <a:ext cx="3366954" cy="2192937"/>
          </a:xfrm>
          <a:prstGeom prst="rect">
            <a:avLst/>
          </a:prstGeom>
        </p:spPr>
      </p:pic>
      <p:pic>
        <p:nvPicPr>
          <p:cNvPr id="3" name="Рисунок 2">
            <a:extLst>
              <a:ext uri="{FF2B5EF4-FFF2-40B4-BE49-F238E27FC236}">
                <a16:creationId xmlns:a16="http://schemas.microsoft.com/office/drawing/2014/main" id="{95C5D307-6780-4F18-8407-AC582C75C4D9}"/>
              </a:ext>
            </a:extLst>
          </p:cNvPr>
          <p:cNvPicPr>
            <a:picLocks noChangeAspect="1"/>
          </p:cNvPicPr>
          <p:nvPr/>
        </p:nvPicPr>
        <p:blipFill>
          <a:blip r:embed="rId3"/>
          <a:stretch>
            <a:fillRect/>
          </a:stretch>
        </p:blipFill>
        <p:spPr>
          <a:xfrm>
            <a:off x="3636739" y="2242662"/>
            <a:ext cx="3294947" cy="2192936"/>
          </a:xfrm>
          <a:prstGeom prst="rect">
            <a:avLst/>
          </a:prstGeom>
        </p:spPr>
      </p:pic>
      <p:pic>
        <p:nvPicPr>
          <p:cNvPr id="4" name="Рисунок 3">
            <a:extLst>
              <a:ext uri="{FF2B5EF4-FFF2-40B4-BE49-F238E27FC236}">
                <a16:creationId xmlns:a16="http://schemas.microsoft.com/office/drawing/2014/main" id="{A6D743C0-6D6E-4FCC-A34C-24972D736527}"/>
              </a:ext>
            </a:extLst>
          </p:cNvPr>
          <p:cNvPicPr>
            <a:picLocks noChangeAspect="1"/>
          </p:cNvPicPr>
          <p:nvPr/>
        </p:nvPicPr>
        <p:blipFill>
          <a:blip r:embed="rId4"/>
          <a:stretch>
            <a:fillRect/>
          </a:stretch>
        </p:blipFill>
        <p:spPr>
          <a:xfrm>
            <a:off x="197777" y="2253352"/>
            <a:ext cx="3366954" cy="2192937"/>
          </a:xfrm>
          <a:prstGeom prst="rect">
            <a:avLst/>
          </a:prstGeom>
        </p:spPr>
      </p:pic>
      <p:pic>
        <p:nvPicPr>
          <p:cNvPr id="6" name="Рисунок 5">
            <a:extLst>
              <a:ext uri="{FF2B5EF4-FFF2-40B4-BE49-F238E27FC236}">
                <a16:creationId xmlns:a16="http://schemas.microsoft.com/office/drawing/2014/main" id="{E0624A86-6625-47F0-8F15-B38E88DC09F6}"/>
              </a:ext>
            </a:extLst>
          </p:cNvPr>
          <p:cNvPicPr>
            <a:picLocks noChangeAspect="1"/>
          </p:cNvPicPr>
          <p:nvPr/>
        </p:nvPicPr>
        <p:blipFill>
          <a:blip r:embed="rId5"/>
          <a:stretch>
            <a:fillRect/>
          </a:stretch>
        </p:blipFill>
        <p:spPr>
          <a:xfrm>
            <a:off x="3636739" y="4541079"/>
            <a:ext cx="3294947" cy="219293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p:cNvPicPr>
            <a:picLocks noChangeAspect="1" noChangeArrowheads="1"/>
          </p:cNvPicPr>
          <p:nvPr/>
        </p:nvPicPr>
        <p:blipFill>
          <a:blip r:embed="rId2"/>
          <a:srcRect/>
          <a:stretch>
            <a:fillRect/>
          </a:stretch>
        </p:blipFill>
        <p:spPr bwMode="auto">
          <a:xfrm>
            <a:off x="1993095" y="2010558"/>
            <a:ext cx="3083804" cy="2395537"/>
          </a:xfrm>
          <a:prstGeom prst="rect">
            <a:avLst/>
          </a:prstGeom>
          <a:solidFill>
            <a:srgbClr val="FFFFFF"/>
          </a:solidFill>
          <a:ln w="9525">
            <a:noFill/>
            <a:miter lim="800000"/>
            <a:headEnd/>
            <a:tailEnd/>
          </a:ln>
        </p:spPr>
      </p:pic>
      <p:sp>
        <p:nvSpPr>
          <p:cNvPr id="5" name="Прямоугольник 4"/>
          <p:cNvSpPr/>
          <p:nvPr/>
        </p:nvSpPr>
        <p:spPr>
          <a:xfrm>
            <a:off x="324000" y="180000"/>
            <a:ext cx="6480000" cy="230832"/>
          </a:xfrm>
          <a:prstGeom prst="rect">
            <a:avLst/>
          </a:prstGeom>
        </p:spPr>
        <p:txBody>
          <a:bodyPr wrap="square">
            <a:spAutoFit/>
          </a:bodyPr>
          <a:lstStyle/>
          <a:p>
            <a:pPr algn="r"/>
            <a:r>
              <a:rPr lang="ru-RU" sz="900" dirty="0">
                <a:solidFill>
                  <a:schemeClr val="tx1">
                    <a:lumMod val="50000"/>
                    <a:lumOff val="50000"/>
                  </a:schemeClr>
                </a:solidFill>
              </a:rPr>
              <a:t>Характеристика Кашинского муниципального округа / Туризм</a:t>
            </a:r>
          </a:p>
        </p:txBody>
      </p:sp>
      <p:sp>
        <p:nvSpPr>
          <p:cNvPr id="8" name="Номер слайда 7"/>
          <p:cNvSpPr>
            <a:spLocks noGrp="1"/>
          </p:cNvSpPr>
          <p:nvPr>
            <p:ph type="sldNum" sz="quarter" idx="12"/>
          </p:nvPr>
        </p:nvSpPr>
        <p:spPr>
          <a:xfrm>
            <a:off x="5350681" y="6654028"/>
            <a:ext cx="1663541" cy="381437"/>
          </a:xfrm>
        </p:spPr>
        <p:txBody>
          <a:bodyPr/>
          <a:lstStyle/>
          <a:p>
            <a:fld id="{725C68B6-61C2-468F-89AB-4B9F7531AA68}" type="slidenum">
              <a:rPr lang="ru-RU" i="1" smtClean="0"/>
              <a:pPr/>
              <a:t>24</a:t>
            </a:fld>
            <a:endParaRPr lang="ru-RU" i="1" dirty="0"/>
          </a:p>
        </p:txBody>
      </p:sp>
      <p:sp>
        <p:nvSpPr>
          <p:cNvPr id="9" name="Прямоугольник 8"/>
          <p:cNvSpPr/>
          <p:nvPr/>
        </p:nvSpPr>
        <p:spPr>
          <a:xfrm>
            <a:off x="278583" y="796112"/>
            <a:ext cx="6572296" cy="1615827"/>
          </a:xfrm>
          <a:prstGeom prst="rect">
            <a:avLst/>
          </a:prstGeom>
        </p:spPr>
        <p:txBody>
          <a:bodyPr wrap="square">
            <a:spAutoFit/>
          </a:bodyPr>
          <a:lstStyle/>
          <a:p>
            <a:pPr algn="ctr"/>
            <a:r>
              <a:rPr lang="ru-RU" sz="1100" b="1" dirty="0">
                <a:solidFill>
                  <a:srgbClr val="18B3F8"/>
                </a:solidFill>
                <a:latin typeface="Garamond" pitchFamily="18" charset="0"/>
                <a:cs typeface="Times New Roman" pitchFamily="18" charset="0"/>
              </a:rPr>
              <a:t>База отдыха «Медведица»</a:t>
            </a:r>
          </a:p>
          <a:p>
            <a:pPr algn="ctr"/>
            <a:endParaRPr lang="ru-RU" sz="1100" b="1" dirty="0">
              <a:solidFill>
                <a:srgbClr val="18B3F8"/>
              </a:solidFill>
              <a:latin typeface="Garamond" pitchFamily="18" charset="0"/>
              <a:cs typeface="Times New Roman" pitchFamily="18" charset="0"/>
            </a:endParaRPr>
          </a:p>
          <a:p>
            <a:pPr algn="just"/>
            <a:r>
              <a:rPr lang="ru-RU" sz="1100" dirty="0">
                <a:solidFill>
                  <a:srgbClr val="000000"/>
                </a:solidFill>
                <a:latin typeface="Garamond" pitchFamily="18" charset="0"/>
                <a:cs typeface="Times New Roman" pitchFamily="18" charset="0"/>
              </a:rPr>
              <a:t>          База отдыха «Медведица» расположена на берегу р.Медведица в 120 км от г.Твери и в 250 км от </a:t>
            </a:r>
            <a:r>
              <a:rPr lang="ru-RU" sz="1100" dirty="0" err="1">
                <a:solidFill>
                  <a:srgbClr val="000000"/>
                </a:solidFill>
                <a:latin typeface="Garamond" pitchFamily="18" charset="0"/>
                <a:cs typeface="Times New Roman" pitchFamily="18" charset="0"/>
              </a:rPr>
              <a:t>г.Москвы</a:t>
            </a:r>
            <a:r>
              <a:rPr lang="ru-RU" sz="1100" dirty="0">
                <a:solidFill>
                  <a:srgbClr val="000000"/>
                </a:solidFill>
                <a:latin typeface="Garamond" pitchFamily="18" charset="0"/>
                <a:cs typeface="Times New Roman" pitchFamily="18" charset="0"/>
              </a:rPr>
              <a:t>. Размещение в коттеджах </a:t>
            </a:r>
            <a:r>
              <a:rPr lang="en-US" sz="1100" dirty="0">
                <a:solidFill>
                  <a:srgbClr val="000000"/>
                </a:solidFill>
                <a:latin typeface="Garamond" pitchFamily="18" charset="0"/>
                <a:cs typeface="Times New Roman" pitchFamily="18" charset="0"/>
              </a:rPr>
              <a:t>VIP</a:t>
            </a:r>
            <a:r>
              <a:rPr lang="ru-RU" sz="1100" dirty="0">
                <a:solidFill>
                  <a:srgbClr val="000000"/>
                </a:solidFill>
                <a:latin typeface="Garamond" pitchFamily="18" charset="0"/>
                <a:cs typeface="Times New Roman" pitchFamily="18" charset="0"/>
              </a:rPr>
              <a:t>-класса, индивидуальный, семейный, корпоративный отдых, охота, рыбалка, конные туры. На территории базы отдыха оборудованы площадки для тенниса, игры в бадминтон, детская площадка. На побережье: пляж, причал для лодок и катеров, лодочная станция, мангалы. Организован прокат лошадей. Помимо конных прогулок и катания на лошадях (летом и зимой) имеются квадроциклы, снегоходы. </a:t>
            </a:r>
          </a:p>
          <a:p>
            <a:pPr algn="just"/>
            <a:endParaRPr lang="ru-RU" sz="1100" dirty="0">
              <a:solidFill>
                <a:srgbClr val="000000"/>
              </a:solidFill>
              <a:latin typeface="Garamond" pitchFamily="18" charset="0"/>
              <a:cs typeface="Times New Roman" pitchFamily="18" charset="0"/>
            </a:endParaRPr>
          </a:p>
        </p:txBody>
      </p:sp>
      <p:pic>
        <p:nvPicPr>
          <p:cNvPr id="13" name="Picture 5"/>
          <p:cNvPicPr>
            <a:picLocks noChangeAspect="1" noChangeArrowheads="1"/>
          </p:cNvPicPr>
          <p:nvPr/>
        </p:nvPicPr>
        <p:blipFill>
          <a:blip r:embed="rId3"/>
          <a:srcRect/>
          <a:stretch>
            <a:fillRect/>
          </a:stretch>
        </p:blipFill>
        <p:spPr bwMode="auto">
          <a:xfrm>
            <a:off x="278583" y="4439450"/>
            <a:ext cx="3083804" cy="2349500"/>
          </a:xfrm>
          <a:prstGeom prst="rect">
            <a:avLst/>
          </a:prstGeom>
          <a:solidFill>
            <a:srgbClr val="FFFFFF"/>
          </a:solidFill>
          <a:ln w="9525">
            <a:noFill/>
            <a:miter lim="800000"/>
            <a:headEnd/>
            <a:tailEnd/>
          </a:ln>
        </p:spPr>
      </p:pic>
      <p:pic>
        <p:nvPicPr>
          <p:cNvPr id="17" name="Picture 2" descr="C:\Users\win\Desktop\Конюшня базы отдыха Медведица (18)\Конюшня базы отдыха Медведица (13).jpg"/>
          <p:cNvPicPr>
            <a:picLocks noChangeAspect="1" noChangeArrowheads="1"/>
          </p:cNvPicPr>
          <p:nvPr/>
        </p:nvPicPr>
        <p:blipFill>
          <a:blip r:embed="rId4" cstate="print"/>
          <a:srcRect/>
          <a:stretch>
            <a:fillRect/>
          </a:stretch>
        </p:blipFill>
        <p:spPr bwMode="auto">
          <a:xfrm>
            <a:off x="3421855" y="4439450"/>
            <a:ext cx="3545161" cy="2339181"/>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635773" y="224608"/>
            <a:ext cx="6493690" cy="584775"/>
          </a:xfrm>
          <a:prstGeom prst="rect">
            <a:avLst/>
          </a:prstGeom>
        </p:spPr>
        <p:txBody>
          <a:bodyPr wrap="square">
            <a:spAutoFit/>
          </a:bodyPr>
          <a:lstStyle/>
          <a:p>
            <a:pPr algn="ctr"/>
            <a:r>
              <a:rPr lang="ru-RU" sz="1600" dirty="0">
                <a:latin typeface="Garamond" pitchFamily="18" charset="0"/>
                <a:ea typeface="Adobe Fangsong Std R" pitchFamily="18" charset="-128"/>
              </a:rPr>
              <a:t>     Контактная информация</a:t>
            </a:r>
          </a:p>
          <a:p>
            <a:pPr algn="ctr"/>
            <a:endParaRPr lang="ru-RU" sz="1600" dirty="0">
              <a:latin typeface="Garamond" pitchFamily="18" charset="0"/>
              <a:ea typeface="Adobe Fangsong Std R" pitchFamily="18" charset="-128"/>
            </a:endParaRPr>
          </a:p>
        </p:txBody>
      </p:sp>
      <p:sp>
        <p:nvSpPr>
          <p:cNvPr id="7" name="Прямоугольник 6"/>
          <p:cNvSpPr/>
          <p:nvPr/>
        </p:nvSpPr>
        <p:spPr>
          <a:xfrm>
            <a:off x="2898131" y="1118838"/>
            <a:ext cx="4084617" cy="938719"/>
          </a:xfrm>
          <a:prstGeom prst="rect">
            <a:avLst/>
          </a:prstGeom>
        </p:spPr>
        <p:txBody>
          <a:bodyPr wrap="square">
            <a:spAutoFit/>
          </a:bodyPr>
          <a:lstStyle/>
          <a:p>
            <a:r>
              <a:rPr lang="ru-RU" sz="1100" b="1" dirty="0">
                <a:latin typeface="Garamond" pitchFamily="18" charset="0"/>
              </a:rPr>
              <a:t>Заместитель Главы Администрации Кашинского муниципального округа Тверской области, начальник Финансового управления</a:t>
            </a:r>
          </a:p>
          <a:p>
            <a:endParaRPr lang="ru-RU" sz="1100" b="1" dirty="0">
              <a:latin typeface="Garamond" pitchFamily="18" charset="0"/>
            </a:endParaRPr>
          </a:p>
          <a:p>
            <a:r>
              <a:rPr lang="ru-RU" sz="1100" b="1" dirty="0">
                <a:latin typeface="Garamond" pitchFamily="18" charset="0"/>
              </a:rPr>
              <a:t>Суханова Светлана Витальевна</a:t>
            </a:r>
          </a:p>
        </p:txBody>
      </p:sp>
      <p:sp>
        <p:nvSpPr>
          <p:cNvPr id="9" name="Прямоугольник 8"/>
          <p:cNvSpPr/>
          <p:nvPr/>
        </p:nvSpPr>
        <p:spPr>
          <a:xfrm>
            <a:off x="2910594" y="2111205"/>
            <a:ext cx="1592103" cy="261610"/>
          </a:xfrm>
          <a:prstGeom prst="rect">
            <a:avLst/>
          </a:prstGeom>
        </p:spPr>
        <p:txBody>
          <a:bodyPr wrap="none">
            <a:spAutoFit/>
          </a:bodyPr>
          <a:lstStyle/>
          <a:p>
            <a:r>
              <a:rPr lang="ru-RU" sz="1100" dirty="0">
                <a:latin typeface="Garamond" pitchFamily="18" charset="0"/>
              </a:rPr>
              <a:t>Тел.: +7 (48234) 2-06-68 </a:t>
            </a:r>
          </a:p>
        </p:txBody>
      </p:sp>
      <p:sp>
        <p:nvSpPr>
          <p:cNvPr id="13" name="TextBox 12"/>
          <p:cNvSpPr txBox="1"/>
          <p:nvPr/>
        </p:nvSpPr>
        <p:spPr>
          <a:xfrm>
            <a:off x="222758" y="4325105"/>
            <a:ext cx="6746873" cy="1615827"/>
          </a:xfrm>
          <a:prstGeom prst="rect">
            <a:avLst/>
          </a:prstGeom>
          <a:noFill/>
        </p:spPr>
        <p:txBody>
          <a:bodyPr wrap="square" rtlCol="0">
            <a:spAutoFit/>
          </a:bodyPr>
          <a:lstStyle/>
          <a:p>
            <a:pPr algn="ctr"/>
            <a:r>
              <a:rPr lang="ru-RU" sz="1100" dirty="0">
                <a:latin typeface="Garamond" pitchFamily="18" charset="0"/>
              </a:rPr>
              <a:t>По вопросам размещения инвестиционных проектов на территории Кашинского муниципального округа Тверской области обращаться в Администрацию Кашинского муниципального округа Тверской области по адресу:</a:t>
            </a:r>
          </a:p>
          <a:p>
            <a:pPr algn="ctr"/>
            <a:endParaRPr lang="ru-RU" sz="1100" dirty="0">
              <a:latin typeface="Garamond" pitchFamily="18" charset="0"/>
            </a:endParaRPr>
          </a:p>
          <a:p>
            <a:pPr algn="ctr"/>
            <a:br>
              <a:rPr lang="ru-RU" sz="1100" dirty="0">
                <a:latin typeface="Garamond" pitchFamily="18" charset="0"/>
              </a:rPr>
            </a:br>
            <a:r>
              <a:rPr lang="ru-RU" sz="1100" dirty="0">
                <a:latin typeface="Garamond" pitchFamily="18" charset="0"/>
              </a:rPr>
              <a:t>171600 Россия, Тверская область, город Кашин, улица Анатолия Луначарского дом 20</a:t>
            </a:r>
            <a:br>
              <a:rPr lang="ru-RU" sz="1100" dirty="0">
                <a:latin typeface="Garamond" pitchFamily="18" charset="0"/>
              </a:rPr>
            </a:br>
            <a:r>
              <a:rPr lang="ru-RU" sz="1100" dirty="0">
                <a:latin typeface="Garamond" pitchFamily="18" charset="0"/>
              </a:rPr>
              <a:t>Тел.: +7 (48234) 2-06-68</a:t>
            </a:r>
            <a:br>
              <a:rPr lang="ru-RU" sz="1100" dirty="0">
                <a:latin typeface="Garamond" pitchFamily="18" charset="0"/>
              </a:rPr>
            </a:br>
            <a:r>
              <a:rPr lang="ru-RU" sz="1100" dirty="0">
                <a:latin typeface="Garamond" pitchFamily="18" charset="0"/>
              </a:rPr>
              <a:t>Факс: +7 (48234) 2-06-68</a:t>
            </a:r>
            <a:br>
              <a:rPr lang="ru-RU" sz="1100" dirty="0">
                <a:latin typeface="Garamond" pitchFamily="18" charset="0"/>
              </a:rPr>
            </a:br>
            <a:r>
              <a:rPr lang="en-US" sz="1100" dirty="0" err="1">
                <a:latin typeface="Garamond" pitchFamily="18" charset="0"/>
              </a:rPr>
              <a:t>E</a:t>
            </a:r>
            <a:r>
              <a:rPr lang="ru-RU" sz="1100" dirty="0">
                <a:latin typeface="Garamond" pitchFamily="18" charset="0"/>
              </a:rPr>
              <a:t>-</a:t>
            </a:r>
            <a:r>
              <a:rPr lang="ru-RU" sz="1100" dirty="0" err="1">
                <a:latin typeface="Garamond" pitchFamily="18" charset="0"/>
              </a:rPr>
              <a:t>mail</a:t>
            </a:r>
            <a:r>
              <a:rPr lang="ru-RU" sz="1100" dirty="0">
                <a:latin typeface="Garamond" pitchFamily="18" charset="0"/>
              </a:rPr>
              <a:t>: </a:t>
            </a:r>
            <a:r>
              <a:rPr lang="en-US" sz="1100" dirty="0">
                <a:solidFill>
                  <a:srgbClr val="000000"/>
                </a:solidFill>
                <a:latin typeface="Garamond" pitchFamily="18" charset="0"/>
              </a:rPr>
              <a:t> </a:t>
            </a:r>
            <a:r>
              <a:rPr lang="en-US" sz="1100" dirty="0">
                <a:latin typeface="Garamond" pitchFamily="18" charset="0"/>
              </a:rPr>
              <a:t>kashin@tvobl.ru</a:t>
            </a:r>
            <a:endParaRPr lang="ru-RU" sz="1100" dirty="0">
              <a:latin typeface="Garamond" pitchFamily="18" charset="0"/>
            </a:endParaRPr>
          </a:p>
        </p:txBody>
      </p:sp>
      <p:sp>
        <p:nvSpPr>
          <p:cNvPr id="14" name="Номер слайда 13"/>
          <p:cNvSpPr>
            <a:spLocks noGrp="1"/>
          </p:cNvSpPr>
          <p:nvPr>
            <p:ph type="sldNum" sz="quarter" idx="12"/>
          </p:nvPr>
        </p:nvSpPr>
        <p:spPr>
          <a:xfrm>
            <a:off x="5279243" y="6654028"/>
            <a:ext cx="1663541" cy="381437"/>
          </a:xfrm>
        </p:spPr>
        <p:txBody>
          <a:bodyPr/>
          <a:lstStyle/>
          <a:p>
            <a:fld id="{725C68B6-61C2-468F-89AB-4B9F7531AA68}" type="slidenum">
              <a:rPr lang="ru-RU" i="1" smtClean="0"/>
              <a:pPr/>
              <a:t>25</a:t>
            </a:fld>
            <a:endParaRPr lang="ru-RU" i="1" dirty="0"/>
          </a:p>
        </p:txBody>
      </p:sp>
      <p:pic>
        <p:nvPicPr>
          <p:cNvPr id="4102" name="Picture 6" descr="Герб города Кашин и Кашинского района"/>
          <p:cNvPicPr>
            <a:picLocks noChangeAspect="1" noChangeArrowheads="1"/>
          </p:cNvPicPr>
          <p:nvPr/>
        </p:nvPicPr>
        <p:blipFill>
          <a:blip r:embed="rId2"/>
          <a:srcRect/>
          <a:stretch>
            <a:fillRect/>
          </a:stretch>
        </p:blipFill>
        <p:spPr bwMode="auto">
          <a:xfrm>
            <a:off x="324371" y="767909"/>
            <a:ext cx="2320050" cy="2906729"/>
          </a:xfrm>
          <a:prstGeom prst="rect">
            <a:avLst/>
          </a:prstGeom>
          <a:noFill/>
        </p:spPr>
      </p:pic>
      <p:sp>
        <p:nvSpPr>
          <p:cNvPr id="12" name="Прямоугольник 11"/>
          <p:cNvSpPr/>
          <p:nvPr/>
        </p:nvSpPr>
        <p:spPr>
          <a:xfrm>
            <a:off x="0" y="3867945"/>
            <a:ext cx="7129463" cy="0"/>
          </a:xfrm>
          <a:prstGeom prst="rect">
            <a:avLst/>
          </a:prstGeom>
          <a:solidFill>
            <a:srgbClr val="18B3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18B3F8"/>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6BBED"/>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F7E2AE4-295B-4602-A6B3-7AF34FADBF32}"/>
              </a:ext>
            </a:extLst>
          </p:cNvPr>
          <p:cNvSpPr txBox="1"/>
          <p:nvPr/>
        </p:nvSpPr>
        <p:spPr>
          <a:xfrm>
            <a:off x="273467" y="5166370"/>
            <a:ext cx="6582527" cy="1600438"/>
          </a:xfrm>
          <a:prstGeom prst="rect">
            <a:avLst/>
          </a:prstGeom>
          <a:noFill/>
        </p:spPr>
        <p:txBody>
          <a:bodyPr wrap="square" rtlCol="0">
            <a:spAutoFit/>
          </a:bodyPr>
          <a:lstStyle/>
          <a:p>
            <a:pPr algn="ctr"/>
            <a:r>
              <a:rPr lang="ru-RU" sz="1400" b="1" dirty="0">
                <a:solidFill>
                  <a:schemeClr val="bg1"/>
                </a:solidFill>
              </a:rPr>
              <a:t>Работу с инвесторами на территории Тверской области осуществляет управление </a:t>
            </a:r>
          </a:p>
          <a:p>
            <a:pPr algn="ctr"/>
            <a:r>
              <a:rPr lang="ru-RU" sz="1400" b="1" dirty="0">
                <a:solidFill>
                  <a:schemeClr val="bg1"/>
                </a:solidFill>
              </a:rPr>
              <a:t>регионального развития Тверской область</a:t>
            </a:r>
          </a:p>
          <a:p>
            <a:pPr algn="ctr"/>
            <a:endParaRPr lang="ru-RU" sz="1400" dirty="0">
              <a:solidFill>
                <a:schemeClr val="bg1"/>
              </a:solidFill>
            </a:endParaRPr>
          </a:p>
          <a:p>
            <a:pPr algn="ctr"/>
            <a:r>
              <a:rPr lang="ru-RU" sz="1400" dirty="0">
                <a:solidFill>
                  <a:schemeClr val="bg1"/>
                </a:solidFill>
              </a:rPr>
              <a:t>170100, Россия, г. Тверь, ул. Вокзальная, д. 24 </a:t>
            </a:r>
          </a:p>
          <a:p>
            <a:pPr algn="ctr"/>
            <a:r>
              <a:rPr lang="ru-RU" sz="1400" dirty="0">
                <a:solidFill>
                  <a:schemeClr val="bg1"/>
                </a:solidFill>
              </a:rPr>
              <a:t>тел.: +7 (4822) 509-439, </a:t>
            </a:r>
          </a:p>
          <a:p>
            <a:pPr algn="ctr"/>
            <a:r>
              <a:rPr lang="ru-RU" sz="1400" dirty="0">
                <a:solidFill>
                  <a:schemeClr val="bg1"/>
                </a:solidFill>
              </a:rPr>
              <a:t>факс: +7 (4822) 509-850</a:t>
            </a:r>
          </a:p>
          <a:p>
            <a:pPr algn="ctr"/>
            <a:r>
              <a:rPr lang="ru-RU" sz="1400" dirty="0">
                <a:solidFill>
                  <a:schemeClr val="bg1"/>
                </a:solidFill>
              </a:rPr>
              <a:t> www.tverinvest.ru, www.region.tver.ru</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6BBED"/>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C005FC-0407-451B-ACBF-37FD2275A137}"/>
              </a:ext>
            </a:extLst>
          </p:cNvPr>
          <p:cNvSpPr txBox="1"/>
          <p:nvPr/>
        </p:nvSpPr>
        <p:spPr>
          <a:xfrm>
            <a:off x="273467" y="5238378"/>
            <a:ext cx="6582527" cy="1600438"/>
          </a:xfrm>
          <a:prstGeom prst="rect">
            <a:avLst/>
          </a:prstGeom>
          <a:noFill/>
        </p:spPr>
        <p:txBody>
          <a:bodyPr wrap="square" rtlCol="0">
            <a:spAutoFit/>
          </a:bodyPr>
          <a:lstStyle/>
          <a:p>
            <a:pPr algn="ctr"/>
            <a:r>
              <a:rPr lang="ru-RU" sz="1400" b="1" dirty="0">
                <a:solidFill>
                  <a:schemeClr val="bg1"/>
                </a:solidFill>
              </a:rPr>
              <a:t>Администрация Кашинского муниципального округа</a:t>
            </a:r>
          </a:p>
          <a:p>
            <a:pPr algn="ctr"/>
            <a:r>
              <a:rPr lang="ru-RU" sz="1400" b="1" dirty="0">
                <a:solidFill>
                  <a:schemeClr val="bg1"/>
                </a:solidFill>
              </a:rPr>
              <a:t>Тверской области</a:t>
            </a:r>
          </a:p>
          <a:p>
            <a:pPr algn="ctr"/>
            <a:endParaRPr lang="ru-RU" sz="1400" dirty="0">
              <a:solidFill>
                <a:schemeClr val="bg1"/>
              </a:solidFill>
            </a:endParaRPr>
          </a:p>
          <a:p>
            <a:pPr algn="ctr"/>
            <a:r>
              <a:rPr lang="ru-RU" sz="1400" dirty="0">
                <a:solidFill>
                  <a:schemeClr val="bg1"/>
                </a:solidFill>
              </a:rPr>
              <a:t>171640, Тверская область, город Кашин, ул. Анатолия Луначарского, д. 20</a:t>
            </a:r>
          </a:p>
          <a:p>
            <a:pPr algn="ctr"/>
            <a:r>
              <a:rPr lang="ru-RU" sz="1400" dirty="0">
                <a:solidFill>
                  <a:schemeClr val="bg1"/>
                </a:solidFill>
              </a:rPr>
              <a:t>Телефон: +7 (48234) 2-06-68</a:t>
            </a:r>
          </a:p>
          <a:p>
            <a:pPr algn="ctr"/>
            <a:r>
              <a:rPr lang="ru-RU" sz="1400" dirty="0">
                <a:solidFill>
                  <a:schemeClr val="bg1"/>
                </a:solidFill>
              </a:rPr>
              <a:t>Факс: +7 (48234) 2-06-68</a:t>
            </a:r>
          </a:p>
          <a:p>
            <a:pPr algn="ctr"/>
            <a:r>
              <a:rPr lang="en-US" sz="1400" dirty="0">
                <a:solidFill>
                  <a:schemeClr val="bg1"/>
                </a:solidFill>
              </a:rPr>
              <a:t>www.kashin.info</a:t>
            </a:r>
            <a:r>
              <a:rPr lang="ru-RU" sz="1400" dirty="0">
                <a:solidFill>
                  <a:schemeClr val="bg1"/>
                </a:solidFill>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i="1" smtClean="0"/>
              <a:pPr/>
              <a:t>3</a:t>
            </a:fld>
            <a:endParaRPr lang="ru-RU" i="1" dirty="0"/>
          </a:p>
        </p:txBody>
      </p:sp>
      <p:sp>
        <p:nvSpPr>
          <p:cNvPr id="21505" name="Rectangle 1"/>
          <p:cNvSpPr>
            <a:spLocks noChangeArrowheads="1"/>
          </p:cNvSpPr>
          <p:nvPr/>
        </p:nvSpPr>
        <p:spPr bwMode="auto">
          <a:xfrm>
            <a:off x="384400" y="1205930"/>
            <a:ext cx="6500857" cy="261610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49263" algn="ctr" fontAlgn="base">
              <a:spcBef>
                <a:spcPts val="1200"/>
              </a:spcBef>
              <a:spcAft>
                <a:spcPts val="600"/>
              </a:spcAft>
            </a:pPr>
            <a:r>
              <a:rPr lang="ru-RU" sz="1600" dirty="0">
                <a:latin typeface="Garamond" pitchFamily="18" charset="0"/>
                <a:ea typeface="Times New Roman" pitchFamily="18" charset="0"/>
              </a:rPr>
              <a:t>Уважаемые коллеги!</a:t>
            </a:r>
            <a:endParaRPr lang="ru-RU" sz="1100" dirty="0">
              <a:latin typeface="Garamond" pitchFamily="18" charset="0"/>
              <a:ea typeface="Times New Roman" pitchFamily="18" charset="0"/>
            </a:endParaRPr>
          </a:p>
          <a:p>
            <a:pPr lvl="0" indent="357188" algn="just" eaLnBrk="0" fontAlgn="base" hangingPunct="0">
              <a:spcBef>
                <a:spcPct val="0"/>
              </a:spcBef>
              <a:spcAft>
                <a:spcPct val="0"/>
              </a:spcAft>
            </a:pPr>
            <a:r>
              <a:rPr lang="ru-RU" sz="1100" dirty="0">
                <a:latin typeface="Garamond" pitchFamily="18" charset="0"/>
                <a:ea typeface="Times New Roman" pitchFamily="18" charset="0"/>
              </a:rPr>
              <a:t>Представляем вашему вниманию инвестиционный паспорт Кашинского муниципального округа Тверской области.</a:t>
            </a:r>
          </a:p>
          <a:p>
            <a:pPr lvl="0" indent="357188" algn="just" eaLnBrk="0" fontAlgn="base" hangingPunct="0">
              <a:spcBef>
                <a:spcPct val="0"/>
              </a:spcBef>
              <a:spcAft>
                <a:spcPct val="0"/>
              </a:spcAft>
            </a:pPr>
            <a:r>
              <a:rPr lang="ru-RU" sz="1100" dirty="0" err="1">
                <a:latin typeface="Garamond" pitchFamily="18" charset="0"/>
                <a:ea typeface="Times New Roman" pitchFamily="18" charset="0"/>
              </a:rPr>
              <a:t>Кашинский</a:t>
            </a:r>
            <a:r>
              <a:rPr lang="ru-RU" sz="1100" dirty="0">
                <a:latin typeface="Garamond" pitchFamily="18" charset="0"/>
                <a:ea typeface="Times New Roman" pitchFamily="18" charset="0"/>
              </a:rPr>
              <a:t> муниципальный округ Тверской области находится в самом центре России, между Москвой и С-Петербургом. Город Кашин – старинный православный город, второй кафедральный город Тверской епархии. Его история насчитывает более семи веков. Труды и старания предшествующих поколений не пропали даром, а во многом определили тот потенциал, которым Кашин располагает сегодня. Уникальность месторасположения, наличие и разнообразие водных ресурсов, разнообразие рельефа, растительности, животного мира, памятники истории, археологии, культуры, географические особенности района создают прекрасные возможности для организации отдыха, туризма, экскурсий, делают его притягательным  для постоянного проживания на этой благодатной  земле.</a:t>
            </a:r>
          </a:p>
          <a:p>
            <a:pPr lvl="0" indent="449263" algn="just" eaLnBrk="0" fontAlgn="base" hangingPunct="0">
              <a:spcBef>
                <a:spcPct val="0"/>
              </a:spcBef>
              <a:spcAft>
                <a:spcPct val="0"/>
              </a:spcAft>
            </a:pPr>
            <a:r>
              <a:rPr lang="ru-RU" sz="1100" dirty="0">
                <a:latin typeface="Garamond" pitchFamily="18" charset="0"/>
                <a:ea typeface="Times New Roman" pitchFamily="18" charset="0"/>
              </a:rPr>
              <a:t>      </a:t>
            </a:r>
          </a:p>
          <a:p>
            <a:pPr marL="0" marR="0" lvl="0" indent="449263" algn="just" defTabSz="914400" rtl="0" eaLnBrk="0" fontAlgn="base" latinLnBrk="0" hangingPunct="0">
              <a:lnSpc>
                <a:spcPct val="100000"/>
              </a:lnSpc>
              <a:spcBef>
                <a:spcPct val="0"/>
              </a:spcBef>
              <a:spcAft>
                <a:spcPct val="0"/>
              </a:spcAft>
              <a:buClrTx/>
              <a:buSzTx/>
              <a:buFontTx/>
              <a:buNone/>
              <a:tabLst/>
            </a:pPr>
            <a:endParaRPr kumimoji="0" lang="ru-RU" sz="1100" b="0" i="0" u="none" strike="noStrike" cap="none" normalizeH="0" baseline="0" dirty="0">
              <a:ln>
                <a:noFill/>
              </a:ln>
              <a:solidFill>
                <a:schemeClr val="tx1"/>
              </a:solidFill>
              <a:effectLst/>
              <a:latin typeface="Garamond" pitchFamily="18" charset="0"/>
              <a:ea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endParaRPr lang="ru-RU" sz="1100" dirty="0">
              <a:latin typeface="Garamond" pitchFamily="18" charset="0"/>
              <a:ea typeface="Times New Roman" pitchFamily="18" charset="0"/>
            </a:endParaRPr>
          </a:p>
        </p:txBody>
      </p:sp>
      <p:sp>
        <p:nvSpPr>
          <p:cNvPr id="5" name="Прямоугольник 4"/>
          <p:cNvSpPr/>
          <p:nvPr/>
        </p:nvSpPr>
        <p:spPr>
          <a:xfrm>
            <a:off x="350021" y="3296442"/>
            <a:ext cx="6500858" cy="2970044"/>
          </a:xfrm>
          <a:prstGeom prst="rect">
            <a:avLst/>
          </a:prstGeom>
        </p:spPr>
        <p:txBody>
          <a:bodyPr wrap="square">
            <a:spAutoFit/>
          </a:bodyPr>
          <a:lstStyle/>
          <a:p>
            <a:pPr lvl="0" indent="357188" algn="just" eaLnBrk="0" fontAlgn="base" hangingPunct="0">
              <a:spcBef>
                <a:spcPct val="0"/>
              </a:spcBef>
              <a:spcAft>
                <a:spcPct val="0"/>
              </a:spcAft>
            </a:pPr>
            <a:r>
              <a:rPr lang="ru-RU" sz="1100" dirty="0">
                <a:latin typeface="Garamond" pitchFamily="18" charset="0"/>
                <a:ea typeface="Times New Roman" pitchFamily="18" charset="0"/>
              </a:rPr>
              <a:t>Основу экономики Кашинского муниципального округа Тверской области составляют промышленность, сельское хозяйство, торговля. В округе создаются  благоприятные  условия для стабильной работы товаропроизводителей – как крупных и средних предприятий, так и малого бизнеса. Особое  внимание уделяется проблемам малого бизнеса и предпринимательства, созданию новых рабочих мест. Планомерно решаются вопросы поддержки социальной сферы. </a:t>
            </a:r>
          </a:p>
          <a:p>
            <a:pPr lvl="0" indent="357188" algn="just" eaLnBrk="0" fontAlgn="base" hangingPunct="0">
              <a:spcBef>
                <a:spcPct val="0"/>
              </a:spcBef>
              <a:spcAft>
                <a:spcPct val="0"/>
              </a:spcAft>
            </a:pPr>
            <a:r>
              <a:rPr lang="ru-RU" sz="1100" dirty="0">
                <a:latin typeface="Garamond" pitchFamily="18" charset="0"/>
                <a:ea typeface="Times New Roman" pitchFamily="18" charset="0"/>
              </a:rPr>
              <a:t>Усилия органов власти сосредоточены на создании стабильной социально-экономической обстановки на территории муниципального образования. Сделано и делается для этого не мало, однако мы прекрасно понимаем, что для дальнейшего поступательного движения вперед нам необходима взвешенная и тщательно продуманная политика в области стратегического планирования и привлечения  инвестиций. Первые шаги в этом направлении уже сделаны. Разработан настоящий инвестиционный паспорт. </a:t>
            </a:r>
          </a:p>
          <a:p>
            <a:pPr lvl="0" indent="357188" algn="just" eaLnBrk="0" fontAlgn="base" hangingPunct="0">
              <a:spcBef>
                <a:spcPct val="0"/>
              </a:spcBef>
              <a:spcAft>
                <a:spcPct val="0"/>
              </a:spcAft>
            </a:pPr>
            <a:r>
              <a:rPr lang="ru-RU" sz="1100" dirty="0">
                <a:latin typeface="Garamond" pitchFamily="18" charset="0"/>
                <a:ea typeface="Times New Roman" pitchFamily="18" charset="0"/>
              </a:rPr>
              <a:t>Инвестиционный паспорт Кашинского муниципального округа Тверской области ориентирован на всех, кто определяет сотрудничество с нашим округом в качестве своих деловых планов. </a:t>
            </a:r>
          </a:p>
          <a:p>
            <a:pPr lvl="0" indent="357188" algn="just" eaLnBrk="0" fontAlgn="base" hangingPunct="0">
              <a:spcBef>
                <a:spcPct val="0"/>
              </a:spcBef>
              <a:spcAft>
                <a:spcPct val="0"/>
              </a:spcAft>
            </a:pPr>
            <a:endParaRPr lang="ru-RU" sz="1100" dirty="0">
              <a:latin typeface="Garamond" pitchFamily="18" charset="0"/>
              <a:ea typeface="Times New Roman" pitchFamily="18" charset="0"/>
            </a:endParaRPr>
          </a:p>
          <a:p>
            <a:pPr lvl="0" indent="357188" algn="just" eaLnBrk="0" fontAlgn="base" hangingPunct="0">
              <a:spcBef>
                <a:spcPct val="0"/>
              </a:spcBef>
              <a:spcAft>
                <a:spcPct val="0"/>
              </a:spcAft>
            </a:pPr>
            <a:r>
              <a:rPr lang="ru-RU" sz="1100" dirty="0">
                <a:latin typeface="Garamond" pitchFamily="18" charset="0"/>
                <a:ea typeface="Times New Roman" pitchFamily="18" charset="0"/>
              </a:rPr>
              <a:t>Приглашаем вас к долгосрочному взаимовыгодному сотрудничеству.</a:t>
            </a:r>
          </a:p>
          <a:p>
            <a:pPr lvl="0" indent="357188" algn="just" eaLnBrk="0" fontAlgn="base" hangingPunct="0">
              <a:spcBef>
                <a:spcPct val="0"/>
              </a:spcBef>
              <a:spcAft>
                <a:spcPct val="0"/>
              </a:spcAft>
            </a:pPr>
            <a:r>
              <a:rPr lang="ru-RU" sz="1100" dirty="0">
                <a:latin typeface="Garamond" pitchFamily="18" charset="0"/>
                <a:ea typeface="Times New Roman" pitchFamily="18" charset="0"/>
              </a:rPr>
              <a:t> </a:t>
            </a:r>
          </a:p>
          <a:p>
            <a:pPr lvl="0" indent="449263" algn="r" eaLnBrk="0" fontAlgn="base" hangingPunct="0">
              <a:spcBef>
                <a:spcPct val="0"/>
              </a:spcBef>
              <a:spcAft>
                <a:spcPct val="0"/>
              </a:spcAft>
              <a:tabLst>
                <a:tab pos="6013450" algn="l"/>
                <a:tab pos="6102350" algn="l"/>
              </a:tabLst>
            </a:pPr>
            <a:r>
              <a:rPr lang="ru-RU" sz="1100" dirty="0">
                <a:latin typeface="Garamond" pitchFamily="18" charset="0"/>
                <a:ea typeface="Times New Roman" pitchFamily="18" charset="0"/>
              </a:rPr>
              <a:t>С уважением, </a:t>
            </a:r>
          </a:p>
          <a:p>
            <a:pPr lvl="0" indent="449263" algn="r" eaLnBrk="0" fontAlgn="base" hangingPunct="0">
              <a:spcBef>
                <a:spcPct val="0"/>
              </a:spcBef>
              <a:spcAft>
                <a:spcPct val="0"/>
              </a:spcAft>
              <a:tabLst>
                <a:tab pos="6013450" algn="l"/>
                <a:tab pos="6102350" algn="l"/>
              </a:tabLst>
            </a:pPr>
            <a:r>
              <a:rPr lang="ru-RU" sz="1100" dirty="0">
                <a:latin typeface="Garamond" pitchFamily="18" charset="0"/>
                <a:ea typeface="Times New Roman" pitchFamily="18" charset="0"/>
              </a:rPr>
              <a:t>Администрация Кашинского муниципального округа Тверской области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42876" y="1775657"/>
            <a:ext cx="6850879" cy="4922562"/>
          </a:xfrm>
          <a:prstGeom prst="rect">
            <a:avLst/>
          </a:prstGeom>
          <a:noFill/>
          <a:ln w="9525">
            <a:noFill/>
            <a:miter lim="800000"/>
            <a:headEnd/>
            <a:tailEnd/>
          </a:ln>
          <a:effectLst/>
        </p:spPr>
      </p:pic>
      <p:sp>
        <p:nvSpPr>
          <p:cNvPr id="2" name="Заголовок 1"/>
          <p:cNvSpPr>
            <a:spLocks noGrp="1"/>
          </p:cNvSpPr>
          <p:nvPr>
            <p:ph type="title"/>
          </p:nvPr>
        </p:nvSpPr>
        <p:spPr>
          <a:xfrm>
            <a:off x="350021" y="180417"/>
            <a:ext cx="6544562" cy="330420"/>
          </a:xfrm>
        </p:spPr>
        <p:txBody>
          <a:bodyPr>
            <a:noAutofit/>
          </a:bodyPr>
          <a:lstStyle/>
          <a:p>
            <a:pPr lvl="0" algn="ctr"/>
            <a:br>
              <a:rPr lang="ru-RU" sz="1600" b="0" dirty="0">
                <a:latin typeface="Times New Roman" pitchFamily="18" charset="0"/>
                <a:cs typeface="Times New Roman" pitchFamily="18" charset="0"/>
              </a:rPr>
            </a:br>
            <a:r>
              <a:rPr lang="ru-RU" sz="1600" b="0" dirty="0">
                <a:latin typeface="Times New Roman" pitchFamily="18" charset="0"/>
                <a:cs typeface="Times New Roman" pitchFamily="18" charset="0"/>
              </a:rPr>
              <a:t>Расположение Кашинского муниципального округа</a:t>
            </a:r>
          </a:p>
        </p:txBody>
      </p:sp>
      <p:sp>
        <p:nvSpPr>
          <p:cNvPr id="17" name="TextBox 16"/>
          <p:cNvSpPr txBox="1"/>
          <p:nvPr/>
        </p:nvSpPr>
        <p:spPr>
          <a:xfrm>
            <a:off x="350021" y="323293"/>
            <a:ext cx="3643338" cy="1954381"/>
          </a:xfrm>
          <a:custGeom>
            <a:avLst/>
            <a:gdLst>
              <a:gd name="connsiteX0" fmla="*/ 0 w 5857892"/>
              <a:gd name="connsiteY0" fmla="*/ 0 h 4708981"/>
              <a:gd name="connsiteX1" fmla="*/ 5857892 w 5857892"/>
              <a:gd name="connsiteY1" fmla="*/ 0 h 4708981"/>
              <a:gd name="connsiteX2" fmla="*/ 5857892 w 5857892"/>
              <a:gd name="connsiteY2" fmla="*/ 4708981 h 4708981"/>
              <a:gd name="connsiteX3" fmla="*/ 0 w 5857892"/>
              <a:gd name="connsiteY3" fmla="*/ 4708981 h 4708981"/>
              <a:gd name="connsiteX4" fmla="*/ 0 w 5857892"/>
              <a:gd name="connsiteY4" fmla="*/ 0 h 470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7892" h="4708981">
                <a:moveTo>
                  <a:pt x="0" y="0"/>
                </a:moveTo>
                <a:lnTo>
                  <a:pt x="5857892" y="0"/>
                </a:lnTo>
                <a:lnTo>
                  <a:pt x="5857892" y="4708981"/>
                </a:lnTo>
                <a:lnTo>
                  <a:pt x="0" y="4708981"/>
                </a:lnTo>
                <a:lnTo>
                  <a:pt x="0" y="0"/>
                </a:lnTo>
                <a:close/>
              </a:path>
            </a:pathLst>
          </a:custGeom>
          <a:noFill/>
        </p:spPr>
        <p:txBody>
          <a:bodyPr wrap="square" rtlCol="0">
            <a:spAutoFit/>
          </a:bodyPr>
          <a:lstStyle/>
          <a:p>
            <a:pPr algn="just"/>
            <a:endParaRPr lang="ru-RU" sz="1100" dirty="0">
              <a:latin typeface="Garamond" pitchFamily="18" charset="0"/>
              <a:cs typeface="Times New Roman" pitchFamily="18" charset="0"/>
            </a:endParaRPr>
          </a:p>
          <a:p>
            <a:pPr algn="just"/>
            <a:r>
              <a:rPr lang="ru-RU" sz="1100" dirty="0" err="1">
                <a:latin typeface="Garamond" pitchFamily="18" charset="0"/>
                <a:cs typeface="Times New Roman" pitchFamily="18" charset="0"/>
              </a:rPr>
              <a:t>Кашинский</a:t>
            </a:r>
            <a:r>
              <a:rPr lang="ru-RU" sz="1100" dirty="0">
                <a:latin typeface="Garamond" pitchFamily="18" charset="0"/>
                <a:cs typeface="Times New Roman" pitchFamily="18" charset="0"/>
              </a:rPr>
              <a:t> муниципальный округ Тверской области расположен на северо-востоке Тверской  области. Округ граничит со следующими районами Тверской области: </a:t>
            </a:r>
            <a:r>
              <a:rPr lang="ru-RU" sz="1100" dirty="0" err="1">
                <a:latin typeface="Garamond" pitchFamily="18" charset="0"/>
                <a:cs typeface="Times New Roman" pitchFamily="18" charset="0"/>
              </a:rPr>
              <a:t>Кесовогорским</a:t>
            </a:r>
            <a:r>
              <a:rPr lang="ru-RU" sz="1100" dirty="0">
                <a:latin typeface="Garamond" pitchFamily="18" charset="0"/>
                <a:cs typeface="Times New Roman" pitchFamily="18" charset="0"/>
              </a:rPr>
              <a:t> на севере, </a:t>
            </a:r>
            <a:r>
              <a:rPr lang="ru-RU" sz="1100" dirty="0" err="1">
                <a:latin typeface="Garamond" pitchFamily="18" charset="0"/>
                <a:cs typeface="Times New Roman" pitchFamily="18" charset="0"/>
              </a:rPr>
              <a:t>Бежецким</a:t>
            </a:r>
            <a:r>
              <a:rPr lang="ru-RU" sz="1100" dirty="0">
                <a:latin typeface="Garamond" pitchFamily="18" charset="0"/>
                <a:cs typeface="Times New Roman" pitchFamily="18" charset="0"/>
              </a:rPr>
              <a:t> на северо-западе, </a:t>
            </a:r>
            <a:r>
              <a:rPr lang="ru-RU" sz="1100" dirty="0" err="1">
                <a:latin typeface="Garamond" pitchFamily="18" charset="0"/>
                <a:cs typeface="Times New Roman" pitchFamily="18" charset="0"/>
              </a:rPr>
              <a:t>Рамешковским</a:t>
            </a:r>
            <a:r>
              <a:rPr lang="ru-RU" sz="1100" dirty="0">
                <a:latin typeface="Garamond" pitchFamily="18" charset="0"/>
                <a:cs typeface="Times New Roman" pitchFamily="18" charset="0"/>
              </a:rPr>
              <a:t> на западе, Кимрским на юго-западе, </a:t>
            </a:r>
            <a:r>
              <a:rPr lang="ru-RU" sz="1100" dirty="0" err="1">
                <a:latin typeface="Garamond" pitchFamily="18" charset="0"/>
                <a:cs typeface="Times New Roman" pitchFamily="18" charset="0"/>
              </a:rPr>
              <a:t>Калязинским</a:t>
            </a:r>
            <a:r>
              <a:rPr lang="ru-RU" sz="1100" dirty="0">
                <a:latin typeface="Garamond" pitchFamily="18" charset="0"/>
                <a:cs typeface="Times New Roman" pitchFamily="18" charset="0"/>
              </a:rPr>
              <a:t> на юге. На востоке округ граничит с Ярославской областью. </a:t>
            </a:r>
            <a:endParaRPr lang="ru-RU" sz="1100" dirty="0">
              <a:latin typeface="Garamond" pitchFamily="18" charset="0"/>
            </a:endParaRPr>
          </a:p>
          <a:p>
            <a:pPr algn="just"/>
            <a:br>
              <a:rPr lang="ru-RU" sz="1100" dirty="0">
                <a:latin typeface="Garamond" pitchFamily="18" charset="0"/>
              </a:rPr>
            </a:br>
            <a:br>
              <a:rPr lang="ru-RU" sz="1100" dirty="0">
                <a:latin typeface="Garamond" pitchFamily="18" charset="0"/>
              </a:rPr>
            </a:br>
            <a:endParaRPr lang="ru-RU" sz="1100" dirty="0">
              <a:latin typeface="Garamond" pitchFamily="18" charset="0"/>
            </a:endParaRPr>
          </a:p>
        </p:txBody>
      </p:sp>
      <p:sp>
        <p:nvSpPr>
          <p:cNvPr id="5" name="Номер слайда 4"/>
          <p:cNvSpPr>
            <a:spLocks noGrp="1"/>
          </p:cNvSpPr>
          <p:nvPr>
            <p:ph type="sldNum" sz="quarter" idx="12"/>
          </p:nvPr>
        </p:nvSpPr>
        <p:spPr>
          <a:xfrm>
            <a:off x="329554" y="6640328"/>
            <a:ext cx="1663541" cy="381437"/>
          </a:xfrm>
        </p:spPr>
        <p:txBody>
          <a:bodyPr/>
          <a:lstStyle/>
          <a:p>
            <a:pPr algn="l"/>
            <a:fld id="{725C68B6-61C2-468F-89AB-4B9F7531AA68}" type="slidenum">
              <a:rPr lang="ru-RU" i="1" smtClean="0"/>
              <a:pPr algn="l"/>
              <a:t>4</a:t>
            </a:fld>
            <a:endParaRPr lang="ru-RU" i="1" dirty="0"/>
          </a:p>
        </p:txBody>
      </p:sp>
      <p:sp>
        <p:nvSpPr>
          <p:cNvPr id="8" name="Прямоугольник 7"/>
          <p:cNvSpPr/>
          <p:nvPr/>
        </p:nvSpPr>
        <p:spPr>
          <a:xfrm>
            <a:off x="3993359" y="466169"/>
            <a:ext cx="3000396" cy="1785104"/>
          </a:xfrm>
          <a:prstGeom prst="rect">
            <a:avLst/>
          </a:prstGeom>
        </p:spPr>
        <p:txBody>
          <a:bodyPr wrap="square">
            <a:spAutoFit/>
          </a:bodyPr>
          <a:lstStyle/>
          <a:p>
            <a:pPr algn="just"/>
            <a:r>
              <a:rPr lang="ru-RU" sz="1100" dirty="0">
                <a:solidFill>
                  <a:srgbClr val="18B3F8"/>
                </a:solidFill>
                <a:latin typeface="Garamond" pitchFamily="18" charset="0"/>
                <a:cs typeface="Times New Roman" pitchFamily="18" charset="0"/>
              </a:rPr>
              <a:t>Общая площадь территории Кашинского муниципального округа составляет 1991,17 кв. километров, плотность населения – 11,78 чел/кв. километр. Население округа составляет 22 316 человек, в том числе в Кашине — 13 444 человек. Административный центр – город Кашин. </a:t>
            </a:r>
            <a:endParaRPr lang="ru-RU" sz="1100" dirty="0">
              <a:solidFill>
                <a:srgbClr val="18B3F8"/>
              </a:solidFill>
              <a:latin typeface="Garamond" pitchFamily="18" charset="0"/>
            </a:endParaRPr>
          </a:p>
          <a:p>
            <a:endParaRPr lang="ru-RU" sz="1100" dirty="0">
              <a:solidFill>
                <a:srgbClr val="18B3F8"/>
              </a:solidFill>
              <a:latin typeface="Garamond" pitchFamily="18" charset="0"/>
            </a:endParaRPr>
          </a:p>
          <a:p>
            <a:endParaRPr lang="ru-RU" sz="1100" dirty="0">
              <a:solidFill>
                <a:srgbClr val="18B3F8"/>
              </a:solidFill>
              <a:latin typeface="Garamond" pitchFamily="18" charset="0"/>
            </a:endParaRPr>
          </a:p>
          <a:p>
            <a:r>
              <a:rPr lang="ru-RU" sz="1100" dirty="0">
                <a:solidFill>
                  <a:srgbClr val="18B3F8"/>
                </a:solidFill>
                <a:latin typeface="Garamond" pitchFamily="18" charset="0"/>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725C68B6-61C2-468F-89AB-4B9F7531AA68}" type="slidenum">
              <a:rPr lang="ru-RU" i="1" smtClean="0"/>
              <a:pPr/>
              <a:t>5</a:t>
            </a:fld>
            <a:endParaRPr lang="ru-RU" i="1" dirty="0"/>
          </a:p>
        </p:txBody>
      </p:sp>
      <p:sp>
        <p:nvSpPr>
          <p:cNvPr id="7" name="TextBox 6"/>
          <p:cNvSpPr txBox="1"/>
          <p:nvPr/>
        </p:nvSpPr>
        <p:spPr>
          <a:xfrm>
            <a:off x="845733" y="5368144"/>
            <a:ext cx="5046122" cy="1077218"/>
          </a:xfrm>
          <a:prstGeom prst="rect">
            <a:avLst/>
          </a:prstGeom>
          <a:noFill/>
        </p:spPr>
        <p:txBody>
          <a:bodyPr wrap="square" rtlCol="0">
            <a:spAutoFit/>
          </a:bodyPr>
          <a:lstStyle/>
          <a:p>
            <a:r>
              <a:rPr lang="ru-RU" sz="1600" dirty="0">
                <a:solidFill>
                  <a:srgbClr val="18B3F8"/>
                </a:solidFill>
                <a:latin typeface="Garamond" pitchFamily="18" charset="0"/>
              </a:rPr>
              <a:t>Содержание </a:t>
            </a:r>
          </a:p>
          <a:p>
            <a:endParaRPr lang="ru-RU" sz="1200" dirty="0">
              <a:solidFill>
                <a:srgbClr val="18B3F8"/>
              </a:solidFill>
              <a:latin typeface="Garamond" pitchFamily="18" charset="0"/>
            </a:endParaRPr>
          </a:p>
          <a:p>
            <a:r>
              <a:rPr lang="ru-RU" sz="1200" dirty="0">
                <a:solidFill>
                  <a:srgbClr val="18B3F8"/>
                </a:solidFill>
                <a:latin typeface="Garamond" pitchFamily="18" charset="0"/>
              </a:rPr>
              <a:t>Характеристика Кашинского муниципального округа                    6</a:t>
            </a:r>
          </a:p>
          <a:p>
            <a:r>
              <a:rPr lang="ru-RU" sz="1200" dirty="0">
                <a:solidFill>
                  <a:srgbClr val="18B3F8"/>
                </a:solidFill>
                <a:latin typeface="Garamond" pitchFamily="18" charset="0"/>
              </a:rPr>
              <a:t>Контактная информация                                                                  25</a:t>
            </a:r>
          </a:p>
          <a:p>
            <a:endParaRPr lang="ru-RU" sz="1200" dirty="0">
              <a:solidFill>
                <a:srgbClr val="18B3F8"/>
              </a:solidFill>
              <a:latin typeface="Garamond" pitchFamily="18" charset="0"/>
            </a:endParaRPr>
          </a:p>
        </p:txBody>
      </p:sp>
      <p:pic>
        <p:nvPicPr>
          <p:cNvPr id="21506" name="Picture 2" descr="http://www.kashin.info/images/zoom/ZHBLPK/viewsize/P_1000535.jpg"/>
          <p:cNvPicPr>
            <a:picLocks noChangeAspect="1" noChangeArrowheads="1"/>
          </p:cNvPicPr>
          <p:nvPr/>
        </p:nvPicPr>
        <p:blipFill>
          <a:blip r:embed="rId2"/>
          <a:srcRect b="13228"/>
          <a:stretch>
            <a:fillRect/>
          </a:stretch>
        </p:blipFill>
        <p:spPr bwMode="auto">
          <a:xfrm>
            <a:off x="0" y="938988"/>
            <a:ext cx="7129463" cy="4000528"/>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Картинка 43 из 95"/>
          <p:cNvPicPr>
            <a:picLocks noChangeAspect="1" noChangeArrowheads="1"/>
          </p:cNvPicPr>
          <p:nvPr/>
        </p:nvPicPr>
        <p:blipFill>
          <a:blip r:embed="rId2" cstate="print">
            <a:lum bright="10000"/>
          </a:blip>
          <a:srcRect r="14339"/>
          <a:stretch>
            <a:fillRect/>
          </a:stretch>
        </p:blipFill>
        <p:spPr bwMode="auto">
          <a:xfrm>
            <a:off x="0" y="4028598"/>
            <a:ext cx="7129463" cy="3135790"/>
          </a:xfrm>
          <a:prstGeom prst="rect">
            <a:avLst/>
          </a:prstGeom>
          <a:noFill/>
        </p:spPr>
      </p:pic>
      <p:sp>
        <p:nvSpPr>
          <p:cNvPr id="2" name="TextBox 1"/>
          <p:cNvSpPr txBox="1"/>
          <p:nvPr/>
        </p:nvSpPr>
        <p:spPr>
          <a:xfrm>
            <a:off x="323999" y="180000"/>
            <a:ext cx="6480000" cy="230832"/>
          </a:xfrm>
          <a:prstGeom prst="rect">
            <a:avLst/>
          </a:prstGeom>
          <a:noFill/>
        </p:spPr>
        <p:txBody>
          <a:bodyPr wrap="square" rtlCol="0">
            <a:spAutoFit/>
          </a:bodyPr>
          <a:lstStyle/>
          <a:p>
            <a:r>
              <a:rPr lang="ru-RU" sz="900" dirty="0">
                <a:solidFill>
                  <a:schemeClr val="tx1">
                    <a:lumMod val="50000"/>
                    <a:lumOff val="50000"/>
                  </a:schemeClr>
                </a:solidFill>
              </a:rPr>
              <a:t>Характеристика Кашинского муниципального округа / Природные ресурсы</a:t>
            </a:r>
          </a:p>
        </p:txBody>
      </p:sp>
      <p:sp>
        <p:nvSpPr>
          <p:cNvPr id="6" name="Прямоугольник 5"/>
          <p:cNvSpPr/>
          <p:nvPr/>
        </p:nvSpPr>
        <p:spPr>
          <a:xfrm>
            <a:off x="3599999" y="720000"/>
            <a:ext cx="3393756" cy="3308598"/>
          </a:xfrm>
          <a:prstGeom prst="rect">
            <a:avLst/>
          </a:prstGeom>
        </p:spPr>
        <p:txBody>
          <a:bodyPr wrap="square">
            <a:spAutoFit/>
          </a:bodyPr>
          <a:lstStyle/>
          <a:p>
            <a:pPr algn="just"/>
            <a:r>
              <a:rPr lang="ru-RU" sz="1100" dirty="0">
                <a:latin typeface="Garamond" pitchFamily="18" charset="0"/>
              </a:rPr>
              <a:t>Округ располагает лесными угодьями. Лесистость составляет 27% от всех земельных угодий. Леса хвойно-широколиственные, богатые ягодами, грибами, дичью.</a:t>
            </a:r>
          </a:p>
          <a:p>
            <a:pPr algn="just"/>
            <a:r>
              <a:rPr lang="ru-RU" sz="1100" dirty="0">
                <a:latin typeface="Garamond" pitchFamily="18" charset="0"/>
              </a:rPr>
              <a:t>Лесные хозяйства:</a:t>
            </a:r>
          </a:p>
          <a:p>
            <a:pPr algn="just"/>
            <a:r>
              <a:rPr lang="ru-RU" sz="1100" dirty="0">
                <a:latin typeface="Garamond" pitchFamily="18" charset="0"/>
              </a:rPr>
              <a:t>-  ГКУ Тверской области «</a:t>
            </a:r>
            <a:r>
              <a:rPr lang="ru-RU" sz="1100" dirty="0" err="1">
                <a:latin typeface="Garamond" pitchFamily="18" charset="0"/>
              </a:rPr>
              <a:t>Кашинское</a:t>
            </a:r>
            <a:r>
              <a:rPr lang="ru-RU" sz="1100" dirty="0">
                <a:latin typeface="Garamond" pitchFamily="18" charset="0"/>
              </a:rPr>
              <a:t> лесничество Тверской области» (ИНН 6909010021), г. Кашин, ул.Песочная, д.7, тел. 8-48234–2-10-54 Руководитель Зайцев Иван Васильевич.</a:t>
            </a:r>
          </a:p>
          <a:p>
            <a:pPr algn="just"/>
            <a:r>
              <a:rPr lang="ru-RU" sz="1100" dirty="0">
                <a:latin typeface="Garamond" pitchFamily="18" charset="0"/>
              </a:rPr>
              <a:t>    Округ выгодно отличается охотничьими угодьями. На территории округа расположены:</a:t>
            </a:r>
          </a:p>
          <a:p>
            <a:pPr algn="just">
              <a:buFontTx/>
              <a:buChar char="-"/>
            </a:pPr>
            <a:r>
              <a:rPr lang="ru-RU" sz="1100" dirty="0">
                <a:latin typeface="Garamond" pitchFamily="18" charset="0"/>
              </a:rPr>
              <a:t>ФГБУ «Государственное опытное охотничье хозяйство «Медведица» г. Кашин, ул. Песочная, д. 1/16, тел. 8-48-234-2-0914; </a:t>
            </a:r>
          </a:p>
          <a:p>
            <a:pPr algn="just">
              <a:buFontTx/>
              <a:buChar char="-"/>
            </a:pPr>
            <a:r>
              <a:rPr lang="ru-RU" sz="1100" dirty="0">
                <a:latin typeface="Garamond" pitchFamily="18" charset="0"/>
              </a:rPr>
              <a:t>АНО Центр охотников и рыболовов «Корожечна» </a:t>
            </a:r>
            <a:r>
              <a:rPr lang="ru-RU" sz="1100" dirty="0" err="1">
                <a:latin typeface="Garamond" pitchFamily="18" charset="0"/>
              </a:rPr>
              <a:t>Кашинский</a:t>
            </a:r>
            <a:r>
              <a:rPr lang="ru-RU" sz="1100" dirty="0">
                <a:latin typeface="Garamond" pitchFamily="18" charset="0"/>
              </a:rPr>
              <a:t> муниципальный округ, </a:t>
            </a:r>
            <a:r>
              <a:rPr lang="ru-RU" sz="1100" dirty="0" err="1">
                <a:latin typeface="Garamond" pitchFamily="18" charset="0"/>
              </a:rPr>
              <a:t>Шепелевское</a:t>
            </a:r>
            <a:r>
              <a:rPr lang="ru-RU" sz="1100" dirty="0">
                <a:latin typeface="Garamond" pitchFamily="18" charset="0"/>
              </a:rPr>
              <a:t> с/п, тер. Кудринская гора, д. 1;</a:t>
            </a:r>
          </a:p>
          <a:p>
            <a:pPr algn="just">
              <a:buFontTx/>
              <a:buChar char="-"/>
            </a:pPr>
            <a:r>
              <a:rPr lang="ru-RU" sz="1100" dirty="0">
                <a:latin typeface="Garamond" pitchFamily="18" charset="0"/>
              </a:rPr>
              <a:t>НП «Спортивно-охотничий клуб «</a:t>
            </a:r>
            <a:r>
              <a:rPr lang="ru-RU" sz="1100" dirty="0" err="1">
                <a:latin typeface="Garamond" pitchFamily="18" charset="0"/>
              </a:rPr>
              <a:t>Румелко-Спортинг</a:t>
            </a:r>
            <a:r>
              <a:rPr lang="ru-RU" sz="1100" dirty="0">
                <a:latin typeface="Garamond" pitchFamily="18" charset="0"/>
              </a:rPr>
              <a:t>», г. Кашин ул. А.Луначарского, д.1.	</a:t>
            </a:r>
          </a:p>
        </p:txBody>
      </p:sp>
      <p:sp>
        <p:nvSpPr>
          <p:cNvPr id="7" name="TextBox 6"/>
          <p:cNvSpPr txBox="1"/>
          <p:nvPr/>
        </p:nvSpPr>
        <p:spPr>
          <a:xfrm>
            <a:off x="4279111" y="438922"/>
            <a:ext cx="2302981" cy="338554"/>
          </a:xfrm>
          <a:prstGeom prst="rect">
            <a:avLst/>
          </a:prstGeom>
          <a:noFill/>
        </p:spPr>
        <p:txBody>
          <a:bodyPr wrap="square" rtlCol="0">
            <a:spAutoFit/>
          </a:bodyPr>
          <a:lstStyle/>
          <a:p>
            <a:r>
              <a:rPr lang="ru-RU" sz="1600" dirty="0">
                <a:latin typeface="Garamond" pitchFamily="18" charset="0"/>
                <a:ea typeface="Adobe Fangsong Std R" pitchFamily="18" charset="-128"/>
                <a:cs typeface="Times New Roman" pitchFamily="18" charset="0"/>
              </a:rPr>
              <a:t>Природные ресурсы</a:t>
            </a:r>
          </a:p>
        </p:txBody>
      </p:sp>
      <p:sp>
        <p:nvSpPr>
          <p:cNvPr id="10" name="Номер слайда 9"/>
          <p:cNvSpPr>
            <a:spLocks noGrp="1"/>
          </p:cNvSpPr>
          <p:nvPr>
            <p:ph type="sldNum" sz="quarter" idx="12"/>
          </p:nvPr>
        </p:nvSpPr>
        <p:spPr>
          <a:xfrm>
            <a:off x="329554" y="6640328"/>
            <a:ext cx="1663541" cy="381437"/>
          </a:xfrm>
        </p:spPr>
        <p:txBody>
          <a:bodyPr/>
          <a:lstStyle/>
          <a:p>
            <a:pPr algn="l"/>
            <a:fld id="{725C68B6-61C2-468F-89AB-4B9F7531AA68}" type="slidenum">
              <a:rPr lang="ru-RU" i="1" smtClean="0">
                <a:solidFill>
                  <a:schemeClr val="bg1"/>
                </a:solidFill>
              </a:rPr>
              <a:pPr algn="l"/>
              <a:t>6</a:t>
            </a:fld>
            <a:endParaRPr lang="ru-RU" i="1" dirty="0">
              <a:solidFill>
                <a:schemeClr val="bg1"/>
              </a:solidFill>
            </a:endParaRPr>
          </a:p>
        </p:txBody>
      </p:sp>
      <p:pic>
        <p:nvPicPr>
          <p:cNvPr id="4" name="Рисунок 3">
            <a:extLst>
              <a:ext uri="{FF2B5EF4-FFF2-40B4-BE49-F238E27FC236}">
                <a16:creationId xmlns:a16="http://schemas.microsoft.com/office/drawing/2014/main" id="{89F90648-3F9F-401C-8188-916153DEE2A0}"/>
              </a:ext>
            </a:extLst>
          </p:cNvPr>
          <p:cNvPicPr>
            <a:picLocks noChangeAspect="1"/>
          </p:cNvPicPr>
          <p:nvPr/>
        </p:nvPicPr>
        <p:blipFill>
          <a:blip r:embed="rId3"/>
          <a:stretch>
            <a:fillRect/>
          </a:stretch>
        </p:blipFill>
        <p:spPr>
          <a:xfrm>
            <a:off x="1" y="820556"/>
            <a:ext cx="3599998" cy="320804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landwater.narod.ru/IMG_7627.jpg"/>
          <p:cNvPicPr>
            <a:picLocks noChangeAspect="1" noChangeArrowheads="1"/>
          </p:cNvPicPr>
          <p:nvPr/>
        </p:nvPicPr>
        <p:blipFill>
          <a:blip r:embed="rId2">
            <a:lum bright="10000"/>
          </a:blip>
          <a:srcRect/>
          <a:stretch>
            <a:fillRect/>
          </a:stretch>
        </p:blipFill>
        <p:spPr bwMode="auto">
          <a:xfrm>
            <a:off x="0" y="3592945"/>
            <a:ext cx="7129463" cy="3571442"/>
          </a:xfrm>
          <a:prstGeom prst="rect">
            <a:avLst/>
          </a:prstGeom>
          <a:noFill/>
        </p:spPr>
      </p:pic>
      <p:sp>
        <p:nvSpPr>
          <p:cNvPr id="2" name="TextBox 1"/>
          <p:cNvSpPr txBox="1"/>
          <p:nvPr/>
        </p:nvSpPr>
        <p:spPr>
          <a:xfrm>
            <a:off x="323999" y="180000"/>
            <a:ext cx="6480000" cy="230832"/>
          </a:xfrm>
          <a:prstGeom prst="rect">
            <a:avLst/>
          </a:prstGeom>
          <a:noFill/>
        </p:spPr>
        <p:txBody>
          <a:bodyPr wrap="square" rtlCol="0">
            <a:spAutoFit/>
          </a:bodyPr>
          <a:lstStyle/>
          <a:p>
            <a:pPr algn="r"/>
            <a:r>
              <a:rPr lang="ru-RU" sz="900" dirty="0">
                <a:solidFill>
                  <a:schemeClr val="tx1">
                    <a:lumMod val="50000"/>
                    <a:lumOff val="50000"/>
                  </a:schemeClr>
                </a:solidFill>
              </a:rPr>
              <a:t>Характеристика Кашинского муниципального округа / Природные ресурсы</a:t>
            </a:r>
          </a:p>
        </p:txBody>
      </p:sp>
      <p:sp>
        <p:nvSpPr>
          <p:cNvPr id="6" name="Прямоугольник 5"/>
          <p:cNvSpPr/>
          <p:nvPr/>
        </p:nvSpPr>
        <p:spPr>
          <a:xfrm>
            <a:off x="108347" y="348791"/>
            <a:ext cx="3531767" cy="3816429"/>
          </a:xfrm>
          <a:prstGeom prst="rect">
            <a:avLst/>
          </a:prstGeom>
        </p:spPr>
        <p:txBody>
          <a:bodyPr wrap="square">
            <a:spAutoFit/>
          </a:bodyPr>
          <a:lstStyle/>
          <a:p>
            <a:pPr algn="just"/>
            <a:r>
              <a:rPr lang="ru-RU" sz="1100" b="1" dirty="0">
                <a:latin typeface="Garamond" pitchFamily="18" charset="0"/>
              </a:rPr>
              <a:t>Водные ресурсы </a:t>
            </a:r>
            <a:r>
              <a:rPr lang="ru-RU" sz="1100" dirty="0">
                <a:latin typeface="Garamond" pitchFamily="18" charset="0"/>
              </a:rPr>
              <a:t>округа характеризуются запасами поверхностных и подземных вод. С двух сторон округ окаймлен живописными берегами рек Волги и Медведица. Кашин называют «городом русского сердца» из-за того, что река </a:t>
            </a:r>
            <a:r>
              <a:rPr lang="ru-RU" sz="1100" dirty="0" err="1">
                <a:latin typeface="Garamond" pitchFamily="18" charset="0"/>
              </a:rPr>
              <a:t>Кашинка</a:t>
            </a:r>
            <a:r>
              <a:rPr lang="ru-RU" sz="1100" dirty="0">
                <a:latin typeface="Garamond" pitchFamily="18" charset="0"/>
              </a:rPr>
              <a:t>, петляя по городу, образует точный силуэт сердца.</a:t>
            </a:r>
          </a:p>
          <a:p>
            <a:pPr algn="just"/>
            <a:r>
              <a:rPr lang="ru-RU" sz="1100" dirty="0">
                <a:latin typeface="Garamond" pitchFamily="18" charset="0"/>
              </a:rPr>
              <a:t>      В округе выявлено несколько  месторождений и проявлений полезных ископаемых, в том числе глины для производства  кирпича и гончарных изделий, песчано-гравийных смесей и строительного песка. Имеются  места залежей торфа. </a:t>
            </a:r>
          </a:p>
          <a:p>
            <a:pPr indent="177800" algn="just"/>
            <a:r>
              <a:rPr lang="ru-RU" sz="1100" dirty="0">
                <a:latin typeface="Garamond" pitchFamily="18" charset="0"/>
              </a:rPr>
              <a:t>Перечень месторождений полезных ископаемых:</a:t>
            </a:r>
          </a:p>
          <a:p>
            <a:pPr marL="357188" algn="just"/>
            <a:r>
              <a:rPr lang="ru-RU" sz="1100" dirty="0" err="1">
                <a:latin typeface="Garamond" pitchFamily="18" charset="0"/>
              </a:rPr>
              <a:t>Берницкое</a:t>
            </a:r>
            <a:r>
              <a:rPr lang="ru-RU" sz="1100" dirty="0">
                <a:latin typeface="Garamond" pitchFamily="18" charset="0"/>
              </a:rPr>
              <a:t> – глина;</a:t>
            </a:r>
          </a:p>
          <a:p>
            <a:pPr marL="357188" algn="just"/>
            <a:r>
              <a:rPr lang="ru-RU" sz="1100" dirty="0" err="1">
                <a:latin typeface="Garamond" pitchFamily="18" charset="0"/>
              </a:rPr>
              <a:t>Яхромино</a:t>
            </a:r>
            <a:r>
              <a:rPr lang="ru-RU" sz="1100" dirty="0">
                <a:latin typeface="Garamond" pitchFamily="18" charset="0"/>
              </a:rPr>
              <a:t> – песчаная смесь;</a:t>
            </a:r>
          </a:p>
          <a:p>
            <a:pPr marL="357188" algn="just"/>
            <a:r>
              <a:rPr lang="ru-RU" sz="1100" dirty="0" err="1">
                <a:latin typeface="Garamond" pitchFamily="18" charset="0"/>
              </a:rPr>
              <a:t>Апарниково</a:t>
            </a:r>
            <a:r>
              <a:rPr lang="ru-RU" sz="1100" dirty="0">
                <a:latin typeface="Garamond" pitchFamily="18" charset="0"/>
              </a:rPr>
              <a:t> участок  №3, №4 – песчано-гравийная смесь;</a:t>
            </a:r>
          </a:p>
          <a:p>
            <a:pPr marL="357188" algn="just"/>
            <a:r>
              <a:rPr lang="ru-RU" sz="1100" dirty="0" err="1">
                <a:latin typeface="Garamond" pitchFamily="18" charset="0"/>
              </a:rPr>
              <a:t>Курово</a:t>
            </a:r>
            <a:r>
              <a:rPr lang="ru-RU" sz="1100" dirty="0">
                <a:latin typeface="Garamond" pitchFamily="18" charset="0"/>
              </a:rPr>
              <a:t> - песчано-гравийная смесь;</a:t>
            </a:r>
          </a:p>
          <a:p>
            <a:pPr marL="357188" algn="just"/>
            <a:r>
              <a:rPr lang="ru-RU" sz="1100" dirty="0" err="1">
                <a:latin typeface="Garamond" pitchFamily="18" charset="0"/>
              </a:rPr>
              <a:t>Рябцевское</a:t>
            </a:r>
            <a:r>
              <a:rPr lang="ru-RU" sz="1100" dirty="0">
                <a:latin typeface="Garamond" pitchFamily="18" charset="0"/>
              </a:rPr>
              <a:t> – торф;</a:t>
            </a:r>
          </a:p>
          <a:p>
            <a:pPr marL="357188" algn="just"/>
            <a:r>
              <a:rPr lang="ru-RU" sz="1100" dirty="0" err="1">
                <a:latin typeface="Garamond" pitchFamily="18" charset="0"/>
              </a:rPr>
              <a:t>Ильинское</a:t>
            </a:r>
            <a:r>
              <a:rPr lang="ru-RU" sz="1100" dirty="0">
                <a:latin typeface="Garamond" pitchFamily="18" charset="0"/>
              </a:rPr>
              <a:t> - песчано-гравийная смесь.</a:t>
            </a:r>
          </a:p>
          <a:p>
            <a:pPr indent="177800" algn="just"/>
            <a:endParaRPr lang="ru-RU" sz="1100" dirty="0">
              <a:latin typeface="Garamond" pitchFamily="18" charset="0"/>
            </a:endParaRPr>
          </a:p>
          <a:p>
            <a:pPr algn="just"/>
            <a:endParaRPr lang="ru-RU" sz="1100" dirty="0">
              <a:latin typeface="Garamond" pitchFamily="18" charset="0"/>
            </a:endParaRPr>
          </a:p>
          <a:p>
            <a:pPr algn="just"/>
            <a:endParaRPr lang="ru-RU" sz="1100" dirty="0">
              <a:latin typeface="Garamond" pitchFamily="18" charset="0"/>
            </a:endParaRPr>
          </a:p>
        </p:txBody>
      </p:sp>
      <p:sp>
        <p:nvSpPr>
          <p:cNvPr id="10" name="Номер слайда 9"/>
          <p:cNvSpPr>
            <a:spLocks noGrp="1"/>
          </p:cNvSpPr>
          <p:nvPr>
            <p:ph type="sldNum" sz="quarter" idx="12"/>
          </p:nvPr>
        </p:nvSpPr>
        <p:spPr/>
        <p:txBody>
          <a:bodyPr/>
          <a:lstStyle/>
          <a:p>
            <a:fld id="{725C68B6-61C2-468F-89AB-4B9F7531AA68}" type="slidenum">
              <a:rPr lang="ru-RU" i="1" smtClean="0">
                <a:solidFill>
                  <a:schemeClr val="bg1">
                    <a:lumMod val="95000"/>
                  </a:schemeClr>
                </a:solidFill>
              </a:rPr>
              <a:pPr/>
              <a:t>7</a:t>
            </a:fld>
            <a:endParaRPr lang="ru-RU" i="1" dirty="0">
              <a:solidFill>
                <a:schemeClr val="bg1">
                  <a:lumMod val="95000"/>
                </a:schemeClr>
              </a:solidFill>
            </a:endParaRPr>
          </a:p>
        </p:txBody>
      </p:sp>
      <p:sp>
        <p:nvSpPr>
          <p:cNvPr id="7" name="Прямоугольник 6"/>
          <p:cNvSpPr/>
          <p:nvPr/>
        </p:nvSpPr>
        <p:spPr>
          <a:xfrm>
            <a:off x="0" y="2939252"/>
            <a:ext cx="7129463" cy="18000"/>
          </a:xfrm>
          <a:prstGeom prst="rect">
            <a:avLst/>
          </a:prstGeom>
          <a:solidFill>
            <a:srgbClr val="18B3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18B3F8"/>
              </a:solidFill>
            </a:endParaRPr>
          </a:p>
        </p:txBody>
      </p:sp>
      <p:pic>
        <p:nvPicPr>
          <p:cNvPr id="4" name="Рисунок 3">
            <a:extLst>
              <a:ext uri="{FF2B5EF4-FFF2-40B4-BE49-F238E27FC236}">
                <a16:creationId xmlns:a16="http://schemas.microsoft.com/office/drawing/2014/main" id="{F7589636-A520-4A79-8689-20F3F8423AB8}"/>
              </a:ext>
            </a:extLst>
          </p:cNvPr>
          <p:cNvPicPr>
            <a:picLocks noChangeAspect="1"/>
          </p:cNvPicPr>
          <p:nvPr/>
        </p:nvPicPr>
        <p:blipFill>
          <a:blip r:embed="rId3"/>
          <a:stretch>
            <a:fillRect/>
          </a:stretch>
        </p:blipFill>
        <p:spPr>
          <a:xfrm>
            <a:off x="3640114" y="415500"/>
            <a:ext cx="3489349" cy="317744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srcRect b="1668"/>
          <a:stretch>
            <a:fillRect/>
          </a:stretch>
        </p:blipFill>
        <p:spPr bwMode="auto">
          <a:xfrm>
            <a:off x="3636169" y="796112"/>
            <a:ext cx="3493294" cy="2286016"/>
          </a:xfrm>
          <a:prstGeom prst="rect">
            <a:avLst/>
          </a:prstGeom>
          <a:noFill/>
          <a:ln w="9525">
            <a:noFill/>
            <a:miter lim="800000"/>
            <a:headEnd/>
            <a:tailEnd/>
          </a:ln>
        </p:spPr>
      </p:pic>
      <p:sp>
        <p:nvSpPr>
          <p:cNvPr id="6" name="Прямоугольник 5"/>
          <p:cNvSpPr/>
          <p:nvPr/>
        </p:nvSpPr>
        <p:spPr>
          <a:xfrm>
            <a:off x="324000" y="180000"/>
            <a:ext cx="6480000" cy="230832"/>
          </a:xfrm>
          <a:prstGeom prst="rect">
            <a:avLst/>
          </a:prstGeom>
        </p:spPr>
        <p:txBody>
          <a:bodyPr wrap="square">
            <a:spAutoFit/>
          </a:bodyPr>
          <a:lstStyle/>
          <a:p>
            <a:r>
              <a:rPr lang="ru-RU" sz="900" dirty="0">
                <a:solidFill>
                  <a:schemeClr val="tx1">
                    <a:lumMod val="50000"/>
                    <a:lumOff val="50000"/>
                  </a:schemeClr>
                </a:solidFill>
              </a:rPr>
              <a:t>Характеристика Кашинского муниципального округа / Транспортная инфраструктура</a:t>
            </a:r>
          </a:p>
        </p:txBody>
      </p:sp>
      <p:sp>
        <p:nvSpPr>
          <p:cNvPr id="16" name="Прямоугольник 15"/>
          <p:cNvSpPr/>
          <p:nvPr/>
        </p:nvSpPr>
        <p:spPr>
          <a:xfrm>
            <a:off x="324000" y="1285411"/>
            <a:ext cx="3240000" cy="4593565"/>
          </a:xfrm>
          <a:prstGeom prst="rect">
            <a:avLst/>
          </a:prstGeom>
        </p:spPr>
        <p:txBody>
          <a:bodyPr wrap="square">
            <a:spAutoFit/>
          </a:bodyPr>
          <a:lstStyle/>
          <a:p>
            <a:pPr lvl="0" algn="just" fontAlgn="base">
              <a:lnSpc>
                <a:spcPts val="1250"/>
              </a:lnSpc>
              <a:spcBef>
                <a:spcPct val="0"/>
              </a:spcBef>
              <a:spcAft>
                <a:spcPct val="0"/>
              </a:spcAft>
            </a:pPr>
            <a:r>
              <a:rPr lang="ru-RU" sz="1100" dirty="0">
                <a:latin typeface="Garamond" pitchFamily="18" charset="0"/>
                <a:ea typeface="Calibri" pitchFamily="34" charset="0"/>
                <a:cs typeface="Times New Roman" pitchFamily="18" charset="0"/>
              </a:rPr>
              <a:t>      Удаленность административного центра  (г. Кашин)   от г. Тверь составляет 160 км. </a:t>
            </a:r>
            <a:r>
              <a:rPr lang="ru-RU" sz="1100" dirty="0" err="1">
                <a:latin typeface="Garamond" pitchFamily="18" charset="0"/>
                <a:ea typeface="Calibri" pitchFamily="34" charset="0"/>
                <a:cs typeface="Times New Roman" pitchFamily="18" charset="0"/>
              </a:rPr>
              <a:t>Кашинский</a:t>
            </a:r>
            <a:r>
              <a:rPr lang="ru-RU" sz="1100" dirty="0">
                <a:latin typeface="Garamond" pitchFamily="18" charset="0"/>
                <a:ea typeface="Calibri" pitchFamily="34" charset="0"/>
                <a:cs typeface="Times New Roman" pitchFamily="18" charset="0"/>
              </a:rPr>
              <a:t> муниципальный округ Тверской области имеет выгодное географическое расположение. Имеется автомобильное и железнодорожное сообщение с городами Москва (200 км)  и Санкт-Петербург (750 км). Через муниципальное образование проходит железнодорожная ветка участка Октябрьской железной дороги-филиала ОАО «РЖД»  Москва - </a:t>
            </a:r>
            <a:r>
              <a:rPr lang="ru-RU" sz="1100" dirty="0" err="1">
                <a:latin typeface="Garamond" pitchFamily="18" charset="0"/>
                <a:ea typeface="Calibri" pitchFamily="34" charset="0"/>
                <a:cs typeface="Times New Roman" pitchFamily="18" charset="0"/>
              </a:rPr>
              <a:t>Савелово</a:t>
            </a:r>
            <a:r>
              <a:rPr lang="ru-RU" sz="1100" dirty="0">
                <a:latin typeface="Garamond" pitchFamily="18" charset="0"/>
                <a:ea typeface="Calibri" pitchFamily="34" charset="0"/>
                <a:cs typeface="Times New Roman" pitchFamily="18" charset="0"/>
              </a:rPr>
              <a:t> – Сонково.</a:t>
            </a:r>
          </a:p>
          <a:p>
            <a:pPr lvl="0" algn="just" fontAlgn="base">
              <a:lnSpc>
                <a:spcPts val="1250"/>
              </a:lnSpc>
              <a:spcBef>
                <a:spcPct val="0"/>
              </a:spcBef>
              <a:spcAft>
                <a:spcPct val="0"/>
              </a:spcAft>
            </a:pPr>
            <a:endParaRPr lang="ru-RU" sz="1100" dirty="0">
              <a:latin typeface="Garamond" pitchFamily="18" charset="0"/>
              <a:ea typeface="Calibri" pitchFamily="34" charset="0"/>
              <a:cs typeface="Times New Roman" pitchFamily="18" charset="0"/>
            </a:endParaRPr>
          </a:p>
          <a:p>
            <a:pPr lvl="0" algn="just" fontAlgn="base">
              <a:lnSpc>
                <a:spcPts val="1250"/>
              </a:lnSpc>
              <a:spcBef>
                <a:spcPct val="0"/>
              </a:spcBef>
              <a:spcAft>
                <a:spcPct val="0"/>
              </a:spcAft>
            </a:pPr>
            <a:r>
              <a:rPr lang="ru-RU" sz="1100" dirty="0">
                <a:solidFill>
                  <a:srgbClr val="FF0000"/>
                </a:solidFill>
                <a:latin typeface="Garamond" pitchFamily="18" charset="0"/>
                <a:ea typeface="Calibri" pitchFamily="34" charset="0"/>
                <a:cs typeface="Times New Roman" pitchFamily="18" charset="0"/>
              </a:rPr>
              <a:t>    </a:t>
            </a:r>
            <a:r>
              <a:rPr lang="ru-RU" sz="1100" dirty="0">
                <a:solidFill>
                  <a:srgbClr val="000000"/>
                </a:solidFill>
                <a:latin typeface="Garamond" pitchFamily="18" charset="0"/>
                <a:ea typeface="Calibri" pitchFamily="34" charset="0"/>
                <a:cs typeface="Times New Roman" pitchFamily="18" charset="0"/>
              </a:rPr>
              <a:t>Общая протяженность дорог общего пользования по территории Кашинского муниципального округа составляет 1076,6 км, в том числе:</a:t>
            </a:r>
          </a:p>
          <a:p>
            <a:pPr lvl="0" algn="just" fontAlgn="base">
              <a:lnSpc>
                <a:spcPts val="1250"/>
              </a:lnSpc>
              <a:spcBef>
                <a:spcPct val="0"/>
              </a:spcBef>
              <a:spcAft>
                <a:spcPct val="0"/>
              </a:spcAft>
            </a:pPr>
            <a:r>
              <a:rPr lang="ru-RU" sz="1100" dirty="0">
                <a:solidFill>
                  <a:srgbClr val="000000"/>
                </a:solidFill>
                <a:latin typeface="Garamond" pitchFamily="18" charset="0"/>
                <a:ea typeface="Calibri" pitchFamily="34" charset="0"/>
                <a:cs typeface="Times New Roman" pitchFamily="18" charset="0"/>
              </a:rPr>
              <a:t>- протяженность дорог местного значения – 636,4 км. (174,55 км – в асфальте и ином твердом исполнении, 461,85 км – грунтовых дорог);</a:t>
            </a:r>
          </a:p>
          <a:p>
            <a:pPr lvl="0" algn="just" fontAlgn="base">
              <a:lnSpc>
                <a:spcPts val="1250"/>
              </a:lnSpc>
              <a:spcBef>
                <a:spcPct val="0"/>
              </a:spcBef>
              <a:spcAft>
                <a:spcPct val="0"/>
              </a:spcAft>
            </a:pPr>
            <a:r>
              <a:rPr lang="ru-RU" sz="1100" dirty="0">
                <a:solidFill>
                  <a:srgbClr val="000000"/>
                </a:solidFill>
                <a:latin typeface="Garamond" pitchFamily="18" charset="0"/>
                <a:ea typeface="Calibri" pitchFamily="34" charset="0"/>
                <a:cs typeface="Times New Roman" pitchFamily="18" charset="0"/>
              </a:rPr>
              <a:t>- протяженность дорог регионального и межмуниципального значения – 402,8 км. (400,3 км – в асфальте и ином твердом исполнении, 2,5 км – грунтовых дорог);</a:t>
            </a:r>
          </a:p>
          <a:p>
            <a:pPr lvl="0" algn="just" fontAlgn="base">
              <a:lnSpc>
                <a:spcPts val="1250"/>
              </a:lnSpc>
              <a:spcBef>
                <a:spcPct val="0"/>
              </a:spcBef>
              <a:spcAft>
                <a:spcPct val="0"/>
              </a:spcAft>
            </a:pPr>
            <a:r>
              <a:rPr lang="ru-RU" sz="1100" dirty="0">
                <a:solidFill>
                  <a:srgbClr val="000000"/>
                </a:solidFill>
                <a:latin typeface="Garamond" pitchFamily="18" charset="0"/>
                <a:ea typeface="Calibri" pitchFamily="34" charset="0"/>
                <a:cs typeface="Times New Roman" pitchFamily="18" charset="0"/>
              </a:rPr>
              <a:t>- протяженность дороги федерального значения (федеральная трасса Р-132 «Золотое кольцо») – 47,7 км.</a:t>
            </a:r>
          </a:p>
          <a:p>
            <a:pPr lvl="0" algn="just" fontAlgn="base">
              <a:lnSpc>
                <a:spcPts val="1250"/>
              </a:lnSpc>
              <a:spcBef>
                <a:spcPct val="0"/>
              </a:spcBef>
              <a:spcAft>
                <a:spcPct val="0"/>
              </a:spcAft>
            </a:pPr>
            <a:r>
              <a:rPr lang="ru-RU" sz="1100" dirty="0">
                <a:latin typeface="Garamond" pitchFamily="18" charset="0"/>
                <a:ea typeface="Calibri" pitchFamily="34" charset="0"/>
                <a:cs typeface="Times New Roman" pitchFamily="18" charset="0"/>
              </a:rPr>
              <a:t>       </a:t>
            </a:r>
          </a:p>
          <a:p>
            <a:pPr lvl="0" algn="just" fontAlgn="base">
              <a:lnSpc>
                <a:spcPts val="1250"/>
              </a:lnSpc>
              <a:spcBef>
                <a:spcPct val="0"/>
              </a:spcBef>
              <a:spcAft>
                <a:spcPct val="0"/>
              </a:spcAft>
            </a:pPr>
            <a:endParaRPr lang="ru-RU" sz="1100" dirty="0">
              <a:latin typeface="Garamond" pitchFamily="18" charset="0"/>
              <a:ea typeface="Calibri" pitchFamily="34" charset="0"/>
              <a:cs typeface="Times New Roman" pitchFamily="18" charset="0"/>
            </a:endParaRPr>
          </a:p>
          <a:p>
            <a:pPr lvl="0" indent="177800" algn="just" fontAlgn="base">
              <a:lnSpc>
                <a:spcPts val="1250"/>
              </a:lnSpc>
              <a:spcBef>
                <a:spcPct val="0"/>
              </a:spcBef>
              <a:spcAft>
                <a:spcPct val="0"/>
              </a:spcAft>
            </a:pPr>
            <a:endParaRPr lang="ru-RU" sz="1100" dirty="0">
              <a:latin typeface="Garamond" pitchFamily="18" charset="0"/>
              <a:ea typeface="Calibri" pitchFamily="34" charset="0"/>
              <a:cs typeface="Times New Roman" pitchFamily="18" charset="0"/>
            </a:endParaRPr>
          </a:p>
        </p:txBody>
      </p:sp>
      <p:sp>
        <p:nvSpPr>
          <p:cNvPr id="17" name="TextBox 16"/>
          <p:cNvSpPr txBox="1"/>
          <p:nvPr/>
        </p:nvSpPr>
        <p:spPr>
          <a:xfrm>
            <a:off x="298203" y="946857"/>
            <a:ext cx="3240732" cy="338554"/>
          </a:xfrm>
          <a:prstGeom prst="rect">
            <a:avLst/>
          </a:prstGeom>
          <a:noFill/>
        </p:spPr>
        <p:txBody>
          <a:bodyPr wrap="square" rtlCol="0">
            <a:spAutoFit/>
          </a:bodyPr>
          <a:lstStyle/>
          <a:p>
            <a:pPr lvl="0" algn="ctr" fontAlgn="base">
              <a:spcBef>
                <a:spcPct val="0"/>
              </a:spcBef>
              <a:spcAft>
                <a:spcPct val="0"/>
              </a:spcAft>
            </a:pPr>
            <a:r>
              <a:rPr lang="ru-RU" sz="1600" dirty="0">
                <a:latin typeface="Garamond" pitchFamily="18" charset="0"/>
                <a:ea typeface="Adobe Fangsong Std R" pitchFamily="18" charset="-128"/>
                <a:cs typeface="Times New Roman" pitchFamily="18" charset="0"/>
              </a:rPr>
              <a:t>Транспортная инфраструктура</a:t>
            </a:r>
          </a:p>
        </p:txBody>
      </p:sp>
      <p:sp>
        <p:nvSpPr>
          <p:cNvPr id="8" name="Номер слайда 7"/>
          <p:cNvSpPr>
            <a:spLocks noGrp="1"/>
          </p:cNvSpPr>
          <p:nvPr>
            <p:ph type="sldNum" sz="quarter" idx="12"/>
          </p:nvPr>
        </p:nvSpPr>
        <p:spPr>
          <a:xfrm>
            <a:off x="400992" y="6640328"/>
            <a:ext cx="1663541" cy="381437"/>
          </a:xfrm>
        </p:spPr>
        <p:txBody>
          <a:bodyPr/>
          <a:lstStyle/>
          <a:p>
            <a:pPr algn="l"/>
            <a:fld id="{725C68B6-61C2-468F-89AB-4B9F7531AA68}" type="slidenum">
              <a:rPr lang="ru-RU" i="1" smtClean="0">
                <a:solidFill>
                  <a:schemeClr val="bg1">
                    <a:lumMod val="50000"/>
                  </a:schemeClr>
                </a:solidFill>
              </a:rPr>
              <a:pPr algn="l"/>
              <a:t>8</a:t>
            </a:fld>
            <a:endParaRPr lang="ru-RU" i="1" dirty="0">
              <a:solidFill>
                <a:schemeClr val="bg1">
                  <a:lumMod val="50000"/>
                </a:schemeClr>
              </a:solidFill>
            </a:endParaRPr>
          </a:p>
        </p:txBody>
      </p:sp>
      <p:pic>
        <p:nvPicPr>
          <p:cNvPr id="21506" name="Picture 2" descr="http://pisateltanya.ru/wp-content/uploads/2016/07/kashin-0.jpg"/>
          <p:cNvPicPr>
            <a:picLocks noChangeAspect="1" noChangeArrowheads="1"/>
          </p:cNvPicPr>
          <p:nvPr/>
        </p:nvPicPr>
        <p:blipFill>
          <a:blip r:embed="rId3"/>
          <a:srcRect/>
          <a:stretch>
            <a:fillRect/>
          </a:stretch>
        </p:blipFill>
        <p:spPr bwMode="auto">
          <a:xfrm>
            <a:off x="3636170" y="3510756"/>
            <a:ext cx="3493294" cy="2357454"/>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324000" y="180000"/>
            <a:ext cx="6480000" cy="230832"/>
          </a:xfrm>
          <a:prstGeom prst="rect">
            <a:avLst/>
          </a:prstGeom>
        </p:spPr>
        <p:txBody>
          <a:bodyPr wrap="square">
            <a:spAutoFit/>
          </a:bodyPr>
          <a:lstStyle/>
          <a:p>
            <a:pPr algn="r"/>
            <a:r>
              <a:rPr lang="ru-RU" sz="900" dirty="0">
                <a:solidFill>
                  <a:schemeClr val="tx1">
                    <a:lumMod val="50000"/>
                    <a:lumOff val="50000"/>
                  </a:schemeClr>
                </a:solidFill>
              </a:rPr>
              <a:t>Характеристика Кашинского муниципального округа / Транспортная инфраструктура</a:t>
            </a:r>
          </a:p>
        </p:txBody>
      </p:sp>
      <p:sp>
        <p:nvSpPr>
          <p:cNvPr id="16" name="Прямоугольник 15"/>
          <p:cNvSpPr/>
          <p:nvPr/>
        </p:nvSpPr>
        <p:spPr>
          <a:xfrm>
            <a:off x="3600000" y="720000"/>
            <a:ext cx="3240000" cy="4926990"/>
          </a:xfrm>
          <a:prstGeom prst="rect">
            <a:avLst/>
          </a:prstGeom>
        </p:spPr>
        <p:txBody>
          <a:bodyPr wrap="square">
            <a:spAutoFit/>
          </a:bodyPr>
          <a:lstStyle/>
          <a:p>
            <a:pPr lvl="0" algn="just" fontAlgn="base">
              <a:lnSpc>
                <a:spcPts val="1250"/>
              </a:lnSpc>
              <a:spcBef>
                <a:spcPct val="0"/>
              </a:spcBef>
              <a:spcAft>
                <a:spcPct val="0"/>
              </a:spcAft>
            </a:pPr>
            <a:r>
              <a:rPr lang="ru-RU" sz="1200" b="1" dirty="0">
                <a:solidFill>
                  <a:srgbClr val="18B3F8"/>
                </a:solidFill>
                <a:latin typeface="Garamond" pitchFamily="18" charset="0"/>
              </a:rPr>
              <a:t>Система водоснабжения</a:t>
            </a:r>
          </a:p>
          <a:p>
            <a:pPr algn="just" fontAlgn="base">
              <a:lnSpc>
                <a:spcPts val="1250"/>
              </a:lnSpc>
              <a:spcBef>
                <a:spcPct val="0"/>
              </a:spcBef>
              <a:spcAft>
                <a:spcPct val="0"/>
              </a:spcAft>
            </a:pPr>
            <a:r>
              <a:rPr lang="ru-RU" sz="1100" dirty="0">
                <a:latin typeface="Garamond" pitchFamily="18" charset="0"/>
                <a:ea typeface="Calibri" pitchFamily="34" charset="0"/>
                <a:cs typeface="Times New Roman" pitchFamily="18" charset="0"/>
              </a:rPr>
              <a:t>Водопроводная сеть имеет общую протяженность   98,4 км, в том числе: в г. Кашин – 82,4 км., на сельских территориях – 16 км. Водоснабжение г. Кашин осуществляется из поверхностного водозабора, расположенного на реке  </a:t>
            </a:r>
            <a:r>
              <a:rPr lang="ru-RU" sz="1100" dirty="0" err="1">
                <a:latin typeface="Garamond" pitchFamily="18" charset="0"/>
                <a:ea typeface="Calibri" pitchFamily="34" charset="0"/>
                <a:cs typeface="Times New Roman" pitchFamily="18" charset="0"/>
              </a:rPr>
              <a:t>Кашинка</a:t>
            </a:r>
            <a:r>
              <a:rPr lang="ru-RU" sz="1100" dirty="0">
                <a:latin typeface="Garamond" pitchFamily="18" charset="0"/>
                <a:ea typeface="Calibri" pitchFamily="34" charset="0"/>
                <a:cs typeface="Times New Roman" pitchFamily="18" charset="0"/>
              </a:rPr>
              <a:t>, построенного в 1965 году мощностью 10400 м3 в сутки.</a:t>
            </a:r>
          </a:p>
          <a:p>
            <a:pPr algn="just" fontAlgn="base">
              <a:lnSpc>
                <a:spcPts val="1250"/>
              </a:lnSpc>
              <a:spcBef>
                <a:spcPct val="0"/>
              </a:spcBef>
              <a:spcAft>
                <a:spcPct val="0"/>
              </a:spcAft>
            </a:pPr>
            <a:endParaRPr lang="ru-RU" sz="1100" dirty="0">
              <a:latin typeface="Garamond" pitchFamily="18" charset="0"/>
              <a:ea typeface="Calibri" pitchFamily="34" charset="0"/>
              <a:cs typeface="Times New Roman" pitchFamily="18" charset="0"/>
            </a:endParaRPr>
          </a:p>
          <a:p>
            <a:pPr algn="just" fontAlgn="base">
              <a:lnSpc>
                <a:spcPts val="1250"/>
              </a:lnSpc>
              <a:spcBef>
                <a:spcPct val="0"/>
              </a:spcBef>
              <a:spcAft>
                <a:spcPct val="0"/>
              </a:spcAft>
            </a:pPr>
            <a:r>
              <a:rPr lang="ru-RU" sz="1200" b="1" dirty="0">
                <a:solidFill>
                  <a:srgbClr val="18B3F8"/>
                </a:solidFill>
                <a:latin typeface="Garamond" pitchFamily="18" charset="0"/>
              </a:rPr>
              <a:t>Система водоотведения</a:t>
            </a:r>
          </a:p>
          <a:p>
            <a:pPr algn="just" fontAlgn="base">
              <a:lnSpc>
                <a:spcPts val="1250"/>
              </a:lnSpc>
              <a:spcBef>
                <a:spcPct val="0"/>
              </a:spcBef>
              <a:spcAft>
                <a:spcPct val="0"/>
              </a:spcAft>
            </a:pPr>
            <a:r>
              <a:rPr lang="ru-RU" sz="1100" dirty="0">
                <a:latin typeface="Garamond" pitchFamily="18" charset="0"/>
                <a:ea typeface="Calibri" pitchFamily="34" charset="0"/>
                <a:cs typeface="Times New Roman" pitchFamily="18" charset="0"/>
              </a:rPr>
              <a:t>Услугами водоотведения обеспечена только половина жителей Кашина и округа. Существующие очистные сооружения в городе Кашин были также введены в эксплуатацию в 1965 году, реконструированы в 1979г. Общая протяженность канализационной сети составляет 40,4 км, в том числе: в г. Кашин – 24,2 км., на сельских территориях – 16,2 км. </a:t>
            </a:r>
          </a:p>
          <a:p>
            <a:pPr algn="just" fontAlgn="base">
              <a:lnSpc>
                <a:spcPts val="1250"/>
              </a:lnSpc>
              <a:spcBef>
                <a:spcPct val="0"/>
              </a:spcBef>
              <a:spcAft>
                <a:spcPct val="0"/>
              </a:spcAft>
            </a:pPr>
            <a:endParaRPr lang="ru-RU" sz="1100" dirty="0">
              <a:latin typeface="Garamond" pitchFamily="18" charset="0"/>
              <a:ea typeface="Calibri" pitchFamily="34" charset="0"/>
              <a:cs typeface="Times New Roman" pitchFamily="18" charset="0"/>
            </a:endParaRPr>
          </a:p>
          <a:p>
            <a:pPr algn="just" fontAlgn="base">
              <a:lnSpc>
                <a:spcPts val="1250"/>
              </a:lnSpc>
              <a:spcBef>
                <a:spcPct val="0"/>
              </a:spcBef>
              <a:spcAft>
                <a:spcPct val="0"/>
              </a:spcAft>
            </a:pPr>
            <a:r>
              <a:rPr lang="ru-RU" sz="1200" b="1" dirty="0">
                <a:solidFill>
                  <a:srgbClr val="18B3F8"/>
                </a:solidFill>
                <a:latin typeface="Garamond" pitchFamily="18" charset="0"/>
              </a:rPr>
              <a:t>Система теплоснабжения</a:t>
            </a:r>
          </a:p>
          <a:p>
            <a:pPr algn="just" fontAlgn="base">
              <a:lnSpc>
                <a:spcPts val="1250"/>
              </a:lnSpc>
              <a:spcBef>
                <a:spcPct val="0"/>
              </a:spcBef>
              <a:spcAft>
                <a:spcPct val="0"/>
              </a:spcAft>
            </a:pPr>
            <a:r>
              <a:rPr lang="ru-RU" sz="1100" dirty="0">
                <a:latin typeface="Garamond" pitchFamily="18" charset="0"/>
                <a:ea typeface="Calibri" pitchFamily="34" charset="0"/>
                <a:cs typeface="Times New Roman" pitchFamily="18" charset="0"/>
              </a:rPr>
              <a:t>Теплоснабжение в Кашинском муниципальном округе осуществляют 14 муниципальных газовых котельных и 6 газовых котельных, находящихся в собственности   предприятий и организаций разных форм собственности. Общая протяженность тепловых сетей в двухтрубном исчислении составляет 23,5 км, в том числе: в г. Кашин – 18,5 км., на сельских территориях – 5 км..</a:t>
            </a:r>
          </a:p>
          <a:p>
            <a:pPr algn="just" fontAlgn="base">
              <a:lnSpc>
                <a:spcPts val="1250"/>
              </a:lnSpc>
              <a:spcBef>
                <a:spcPct val="0"/>
              </a:spcBef>
              <a:spcAft>
                <a:spcPct val="0"/>
              </a:spcAft>
            </a:pPr>
            <a:endParaRPr lang="ru-RU" sz="1100" dirty="0">
              <a:latin typeface="Garamond" pitchFamily="18" charset="0"/>
              <a:ea typeface="Calibri" pitchFamily="34" charset="0"/>
              <a:cs typeface="Times New Roman" pitchFamily="18" charset="0"/>
            </a:endParaRPr>
          </a:p>
        </p:txBody>
      </p:sp>
      <p:sp>
        <p:nvSpPr>
          <p:cNvPr id="17" name="TextBox 16"/>
          <p:cNvSpPr txBox="1"/>
          <p:nvPr/>
        </p:nvSpPr>
        <p:spPr>
          <a:xfrm>
            <a:off x="350021" y="432000"/>
            <a:ext cx="3000396" cy="338554"/>
          </a:xfrm>
          <a:prstGeom prst="rect">
            <a:avLst/>
          </a:prstGeom>
          <a:noFill/>
        </p:spPr>
        <p:txBody>
          <a:bodyPr wrap="square" rtlCol="0">
            <a:spAutoFit/>
          </a:bodyPr>
          <a:lstStyle/>
          <a:p>
            <a:pPr lvl="0" algn="ctr" fontAlgn="base">
              <a:spcBef>
                <a:spcPct val="0"/>
              </a:spcBef>
              <a:spcAft>
                <a:spcPct val="0"/>
              </a:spcAft>
            </a:pPr>
            <a:r>
              <a:rPr lang="ru-RU" sz="1600" dirty="0">
                <a:latin typeface="Garamond" pitchFamily="18" charset="0"/>
                <a:ea typeface="Adobe Fangsong Std R" pitchFamily="18" charset="-128"/>
                <a:cs typeface="Times New Roman" pitchFamily="18" charset="0"/>
              </a:rPr>
              <a:t>Инженерные коммуникации</a:t>
            </a:r>
          </a:p>
        </p:txBody>
      </p:sp>
      <p:sp>
        <p:nvSpPr>
          <p:cNvPr id="8" name="Номер слайда 7"/>
          <p:cNvSpPr>
            <a:spLocks noGrp="1"/>
          </p:cNvSpPr>
          <p:nvPr>
            <p:ph type="sldNum" sz="quarter" idx="12"/>
          </p:nvPr>
        </p:nvSpPr>
        <p:spPr>
          <a:xfrm>
            <a:off x="5136367" y="6640328"/>
            <a:ext cx="1663541" cy="381437"/>
          </a:xfrm>
        </p:spPr>
        <p:txBody>
          <a:bodyPr/>
          <a:lstStyle/>
          <a:p>
            <a:fld id="{725C68B6-61C2-468F-89AB-4B9F7531AA68}" type="slidenum">
              <a:rPr lang="ru-RU" i="1" smtClean="0"/>
              <a:pPr/>
              <a:t>9</a:t>
            </a:fld>
            <a:endParaRPr lang="ru-RU" i="1" dirty="0"/>
          </a:p>
        </p:txBody>
      </p:sp>
      <p:sp>
        <p:nvSpPr>
          <p:cNvPr id="10" name="Прямоугольник 9"/>
          <p:cNvSpPr/>
          <p:nvPr/>
        </p:nvSpPr>
        <p:spPr>
          <a:xfrm>
            <a:off x="324000" y="720000"/>
            <a:ext cx="3240000" cy="5427127"/>
          </a:xfrm>
          <a:prstGeom prst="rect">
            <a:avLst/>
          </a:prstGeom>
        </p:spPr>
        <p:txBody>
          <a:bodyPr wrap="square">
            <a:spAutoFit/>
          </a:bodyPr>
          <a:lstStyle/>
          <a:p>
            <a:pPr lvl="0" algn="just" fontAlgn="base">
              <a:lnSpc>
                <a:spcPts val="1250"/>
              </a:lnSpc>
              <a:spcBef>
                <a:spcPct val="0"/>
              </a:spcBef>
              <a:spcAft>
                <a:spcPct val="0"/>
              </a:spcAft>
            </a:pPr>
            <a:r>
              <a:rPr lang="ru-RU" sz="1200" b="1" dirty="0">
                <a:solidFill>
                  <a:srgbClr val="18B3F8"/>
                </a:solidFill>
                <a:latin typeface="Garamond" pitchFamily="18" charset="0"/>
              </a:rPr>
              <a:t>Газификация населенных пунктов</a:t>
            </a:r>
          </a:p>
          <a:p>
            <a:pPr lvl="0" algn="just" fontAlgn="base">
              <a:lnSpc>
                <a:spcPts val="1250"/>
              </a:lnSpc>
              <a:spcBef>
                <a:spcPct val="0"/>
              </a:spcBef>
              <a:spcAft>
                <a:spcPct val="0"/>
              </a:spcAft>
            </a:pPr>
            <a:r>
              <a:rPr lang="ru-RU" sz="1100" dirty="0">
                <a:latin typeface="Garamond" pitchFamily="18" charset="0"/>
                <a:ea typeface="Calibri" pitchFamily="34" charset="0"/>
                <a:cs typeface="Times New Roman" pitchFamily="18" charset="0"/>
              </a:rPr>
              <a:t>Уровень обеспеченности  природным газом населения муниципального образования составляет 71,4%, уровень газификации домохозяйств в г. Кашин составляет – 82,5%, на сельских территориях – 58,9%. </a:t>
            </a:r>
          </a:p>
          <a:p>
            <a:pPr lvl="0" algn="just" fontAlgn="base">
              <a:lnSpc>
                <a:spcPts val="1250"/>
              </a:lnSpc>
              <a:spcBef>
                <a:spcPct val="0"/>
              </a:spcBef>
              <a:spcAft>
                <a:spcPct val="0"/>
              </a:spcAft>
            </a:pPr>
            <a:r>
              <a:rPr lang="ru-RU" sz="1100" dirty="0">
                <a:latin typeface="Garamond" pitchFamily="18" charset="0"/>
                <a:ea typeface="Calibri" pitchFamily="34" charset="0"/>
                <a:cs typeface="Times New Roman" pitchFamily="18" charset="0"/>
              </a:rPr>
              <a:t>На сегодняшний день газификация села является приоритетной задачей Администрации Кашинского муниципального округа Тверской области, в т.ч. и из-за возможности использования на эти цели федеральных и региональных инвестиций.</a:t>
            </a:r>
          </a:p>
          <a:p>
            <a:pPr lvl="0" indent="177800" algn="just" fontAlgn="base">
              <a:lnSpc>
                <a:spcPts val="1250"/>
              </a:lnSpc>
              <a:spcBef>
                <a:spcPct val="0"/>
              </a:spcBef>
              <a:spcAft>
                <a:spcPct val="0"/>
              </a:spcAft>
            </a:pPr>
            <a:endParaRPr lang="ru-RU" sz="1200" dirty="0">
              <a:latin typeface="Garamond" pitchFamily="18" charset="0"/>
              <a:ea typeface="Calibri" pitchFamily="34" charset="0"/>
              <a:cs typeface="Times New Roman" pitchFamily="18" charset="0"/>
            </a:endParaRPr>
          </a:p>
          <a:p>
            <a:pPr algn="just" fontAlgn="base">
              <a:lnSpc>
                <a:spcPts val="1250"/>
              </a:lnSpc>
              <a:spcBef>
                <a:spcPct val="0"/>
              </a:spcBef>
              <a:spcAft>
                <a:spcPct val="0"/>
              </a:spcAft>
            </a:pPr>
            <a:r>
              <a:rPr lang="ru-RU" sz="1200" b="1" dirty="0">
                <a:latin typeface="Garamond" pitchFamily="18" charset="0"/>
                <a:ea typeface="Calibri" pitchFamily="34" charset="0"/>
                <a:cs typeface="Times New Roman" pitchFamily="18" charset="0"/>
              </a:rPr>
              <a:t> </a:t>
            </a:r>
            <a:r>
              <a:rPr lang="ru-RU" sz="1200" b="1" dirty="0">
                <a:solidFill>
                  <a:srgbClr val="18B3F8"/>
                </a:solidFill>
                <a:latin typeface="Garamond" pitchFamily="18" charset="0"/>
                <a:ea typeface="Calibri" pitchFamily="34" charset="0"/>
                <a:cs typeface="Times New Roman" pitchFamily="18" charset="0"/>
              </a:rPr>
              <a:t>Электроснабжение</a:t>
            </a:r>
          </a:p>
          <a:p>
            <a:pPr algn="just" fontAlgn="base">
              <a:lnSpc>
                <a:spcPts val="1250"/>
              </a:lnSpc>
              <a:spcBef>
                <a:spcPct val="0"/>
              </a:spcBef>
              <a:spcAft>
                <a:spcPct val="0"/>
              </a:spcAft>
              <a:tabLst>
                <a:tab pos="273050" algn="l"/>
              </a:tabLst>
            </a:pPr>
            <a:r>
              <a:rPr lang="ru-RU" sz="1100" dirty="0">
                <a:solidFill>
                  <a:srgbClr val="000000"/>
                </a:solidFill>
                <a:latin typeface="Garamond" pitchFamily="18" charset="0"/>
                <a:ea typeface="Calibri" pitchFamily="34" charset="0"/>
                <a:cs typeface="Times New Roman" pitchFamily="18" charset="0"/>
              </a:rPr>
              <a:t>Сбыт электроэнергии потребителям Кашинского муниципального округа осуществляется </a:t>
            </a:r>
            <a:r>
              <a:rPr lang="ru-RU" sz="1100" dirty="0">
                <a:solidFill>
                  <a:srgbClr val="000000"/>
                </a:solidFill>
                <a:latin typeface="Garamond" pitchFamily="18" charset="0"/>
              </a:rPr>
              <a:t>АО «</a:t>
            </a:r>
            <a:r>
              <a:rPr lang="ru-RU" sz="1100" dirty="0" err="1">
                <a:solidFill>
                  <a:srgbClr val="000000"/>
                </a:solidFill>
                <a:latin typeface="Garamond" pitchFamily="18" charset="0"/>
              </a:rPr>
              <a:t>АтомЭнергоСбыт</a:t>
            </a:r>
            <a:r>
              <a:rPr lang="ru-RU" sz="1100" dirty="0">
                <a:solidFill>
                  <a:srgbClr val="000000"/>
                </a:solidFill>
                <a:latin typeface="Garamond" pitchFamily="18" charset="0"/>
              </a:rPr>
              <a:t>». ПАО «</a:t>
            </a:r>
            <a:r>
              <a:rPr lang="ru-RU" sz="1100" dirty="0" err="1">
                <a:solidFill>
                  <a:srgbClr val="000000"/>
                </a:solidFill>
                <a:latin typeface="Garamond" pitchFamily="18" charset="0"/>
              </a:rPr>
              <a:t>Россети</a:t>
            </a:r>
            <a:r>
              <a:rPr lang="ru-RU" sz="1100" dirty="0">
                <a:solidFill>
                  <a:srgbClr val="000000"/>
                </a:solidFill>
                <a:latin typeface="Garamond" pitchFamily="18" charset="0"/>
              </a:rPr>
              <a:t> Центр» Тверьэнерго выполняют функцию по распределению и транспортировке электрической энергии до потребителя.</a:t>
            </a:r>
            <a:endParaRPr lang="ru-RU" sz="1100" dirty="0">
              <a:solidFill>
                <a:srgbClr val="000000"/>
              </a:solidFill>
              <a:latin typeface="Garamond" pitchFamily="18" charset="0"/>
              <a:ea typeface="Calibri" pitchFamily="34" charset="0"/>
              <a:cs typeface="Times New Roman" pitchFamily="18" charset="0"/>
            </a:endParaRPr>
          </a:p>
          <a:p>
            <a:pPr algn="just" fontAlgn="base">
              <a:lnSpc>
                <a:spcPts val="1250"/>
              </a:lnSpc>
              <a:spcBef>
                <a:spcPct val="0"/>
              </a:spcBef>
              <a:spcAft>
                <a:spcPct val="0"/>
              </a:spcAft>
              <a:tabLst>
                <a:tab pos="273050" algn="l"/>
              </a:tabLst>
            </a:pPr>
            <a:endParaRPr lang="ru-RU" sz="1400" dirty="0">
              <a:latin typeface="Garamond" pitchFamily="18" charset="0"/>
              <a:ea typeface="Calibri" pitchFamily="34" charset="0"/>
              <a:cs typeface="Times New Roman" pitchFamily="18" charset="0"/>
            </a:endParaRPr>
          </a:p>
          <a:p>
            <a:pPr algn="just" fontAlgn="base">
              <a:lnSpc>
                <a:spcPts val="1250"/>
              </a:lnSpc>
              <a:spcBef>
                <a:spcPct val="0"/>
              </a:spcBef>
              <a:spcAft>
                <a:spcPct val="0"/>
              </a:spcAft>
              <a:tabLst>
                <a:tab pos="273050" algn="l"/>
              </a:tabLst>
            </a:pPr>
            <a:r>
              <a:rPr lang="ru-RU" sz="1200" b="1" dirty="0">
                <a:solidFill>
                  <a:srgbClr val="18B3F8"/>
                </a:solidFill>
                <a:latin typeface="Garamond" pitchFamily="18" charset="0"/>
                <a:ea typeface="Calibri" pitchFamily="34" charset="0"/>
                <a:cs typeface="Times New Roman" pitchFamily="18" charset="0"/>
              </a:rPr>
              <a:t>Связь             </a:t>
            </a:r>
          </a:p>
          <a:p>
            <a:pPr algn="just" fontAlgn="base">
              <a:lnSpc>
                <a:spcPts val="1250"/>
              </a:lnSpc>
              <a:spcBef>
                <a:spcPct val="0"/>
              </a:spcBef>
              <a:spcAft>
                <a:spcPct val="0"/>
              </a:spcAft>
              <a:tabLst>
                <a:tab pos="273050" algn="l"/>
              </a:tabLst>
            </a:pPr>
            <a:r>
              <a:rPr lang="ru-RU" sz="1100" dirty="0">
                <a:latin typeface="Garamond" pitchFamily="18" charset="0"/>
                <a:ea typeface="Calibri" pitchFamily="34" charset="0"/>
                <a:cs typeface="Times New Roman" pitchFamily="18" charset="0"/>
              </a:rPr>
              <a:t>На территории Кашинского муниципального округа осуществляют свою деятельность Управление Федеральной Почтовой Связи Тверской области – ОПС </a:t>
            </a:r>
            <a:r>
              <a:rPr lang="ru-RU" sz="1100" dirty="0" err="1">
                <a:latin typeface="Garamond" pitchFamily="18" charset="0"/>
                <a:ea typeface="Calibri" pitchFamily="34" charset="0"/>
                <a:cs typeface="Times New Roman" pitchFamily="18" charset="0"/>
              </a:rPr>
              <a:t>Кашинский</a:t>
            </a:r>
            <a:r>
              <a:rPr lang="ru-RU" sz="1100" dirty="0">
                <a:latin typeface="Garamond" pitchFamily="18" charset="0"/>
                <a:ea typeface="Calibri" pitchFamily="34" charset="0"/>
                <a:cs typeface="Times New Roman" pitchFamily="18" charset="0"/>
              </a:rPr>
              <a:t> почтамт. Почтовая деятельность в округе востребована.</a:t>
            </a:r>
          </a:p>
          <a:p>
            <a:pPr algn="just" fontAlgn="base">
              <a:lnSpc>
                <a:spcPts val="1250"/>
              </a:lnSpc>
              <a:spcBef>
                <a:spcPct val="0"/>
              </a:spcBef>
              <a:spcAft>
                <a:spcPct val="0"/>
              </a:spcAft>
              <a:tabLst>
                <a:tab pos="273050" algn="l"/>
              </a:tabLst>
            </a:pPr>
            <a:r>
              <a:rPr lang="ru-RU" sz="1100" dirty="0">
                <a:latin typeface="Garamond" pitchFamily="18" charset="0"/>
                <a:ea typeface="Calibri" pitchFamily="34" charset="0"/>
                <a:cs typeface="Times New Roman" pitchFamily="18" charset="0"/>
              </a:rPr>
              <a:t>Основным поставщиком услуг широкополосного доступа в Интернет, интерактивного телевидения, сотовой связи, местной и дальней телефонной связи населению предоставляет ПАО «Ростелеком».</a:t>
            </a:r>
          </a:p>
          <a:p>
            <a:pPr algn="just" fontAlgn="base">
              <a:lnSpc>
                <a:spcPts val="1250"/>
              </a:lnSpc>
              <a:spcBef>
                <a:spcPct val="0"/>
              </a:spcBef>
              <a:spcAft>
                <a:spcPct val="0"/>
              </a:spcAft>
              <a:tabLst>
                <a:tab pos="273050" algn="l"/>
              </a:tabLst>
            </a:pPr>
            <a:endParaRPr lang="ru-RU" sz="1100" dirty="0">
              <a:latin typeface="Garamond" pitchFamily="18" charset="0"/>
              <a:ea typeface="Calibri" pitchFamily="34" charset="0"/>
              <a:cs typeface="Times New Roman" pitchFamily="18" charset="0"/>
            </a:endParaRPr>
          </a:p>
          <a:p>
            <a:pPr lvl="0" algn="just" fontAlgn="base">
              <a:lnSpc>
                <a:spcPts val="1250"/>
              </a:lnSpc>
              <a:spcBef>
                <a:spcPct val="0"/>
              </a:spcBef>
              <a:spcAft>
                <a:spcPct val="0"/>
              </a:spcAft>
            </a:pPr>
            <a:endParaRPr lang="ru-RU" sz="1100" dirty="0">
              <a:latin typeface="Garamond" pitchFamily="18" charset="0"/>
              <a:ea typeface="Calibri" pitchFamily="34" charset="0"/>
              <a:cs typeface="Times New Roman" pitchFamily="18" charset="0"/>
            </a:endParaRP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8B3F8"/>
        </a:solidFill>
        <a:ln>
          <a:noFill/>
        </a:ln>
      </a:spPr>
      <a:bodyPr rtlCol="0" anchor="ctr"/>
      <a:lstStyle>
        <a:defPPr algn="ctr">
          <a:defRPr dirty="0">
            <a:solidFill>
              <a:srgbClr val="18B3F8"/>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4523</TotalTime>
  <Words>3622</Words>
  <Application>Microsoft Office PowerPoint</Application>
  <PresentationFormat>Произвольный</PresentationFormat>
  <Paragraphs>222</Paragraphs>
  <Slides>27</Slides>
  <Notes>3</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27</vt:i4>
      </vt:variant>
    </vt:vector>
  </HeadingPairs>
  <TitlesOfParts>
    <vt:vector size="33" baseType="lpstr">
      <vt:lpstr>Arial</vt:lpstr>
      <vt:lpstr>Calibri</vt:lpstr>
      <vt:lpstr>Century</vt:lpstr>
      <vt:lpstr>Garamond</vt:lpstr>
      <vt:lpstr>Times New Roman</vt:lpstr>
      <vt:lpstr>Тема Office</vt:lpstr>
      <vt:lpstr>Презентация PowerPoint</vt:lpstr>
      <vt:lpstr>Презентация PowerPoint</vt:lpstr>
      <vt:lpstr>Презентация PowerPoint</vt:lpstr>
      <vt:lpstr> Расположение Кашинского муниципального округа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vva</dc:creator>
  <cp:lastModifiedBy>Экономика</cp:lastModifiedBy>
  <cp:revision>329</cp:revision>
  <dcterms:modified xsi:type="dcterms:W3CDTF">2025-05-05T10:50:45Z</dcterms:modified>
</cp:coreProperties>
</file>